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632" y="-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25/02/20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25/02/20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400800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0" y="457200"/>
                </a:moveTo>
                <a:lnTo>
                  <a:pt x="12192000" y="457200"/>
                </a:lnTo>
                <a:lnTo>
                  <a:pt x="121920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BC57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34319"/>
            <a:ext cx="12192000" cy="66040"/>
          </a:xfrm>
          <a:custGeom>
            <a:avLst/>
            <a:gdLst/>
            <a:ahLst/>
            <a:cxnLst/>
            <a:rect l="l" t="t" r="r" b="b"/>
            <a:pathLst>
              <a:path w="12192000" h="66039">
                <a:moveTo>
                  <a:pt x="0" y="65998"/>
                </a:moveTo>
                <a:lnTo>
                  <a:pt x="12192000" y="65998"/>
                </a:lnTo>
                <a:lnTo>
                  <a:pt x="12192000" y="0"/>
                </a:lnTo>
                <a:lnTo>
                  <a:pt x="0" y="0"/>
                </a:lnTo>
                <a:lnTo>
                  <a:pt x="0" y="65998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76324" y="1803809"/>
            <a:ext cx="4435475" cy="3502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25/02/20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25/02/20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400800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0" y="457200"/>
                </a:moveTo>
                <a:lnTo>
                  <a:pt x="12192000" y="457200"/>
                </a:lnTo>
                <a:lnTo>
                  <a:pt x="121920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BC57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34319"/>
            <a:ext cx="12192000" cy="66040"/>
          </a:xfrm>
          <a:custGeom>
            <a:avLst/>
            <a:gdLst/>
            <a:ahLst/>
            <a:cxnLst/>
            <a:rect l="l" t="t" r="r" b="b"/>
            <a:pathLst>
              <a:path w="12192000" h="66039">
                <a:moveTo>
                  <a:pt x="0" y="65998"/>
                </a:moveTo>
                <a:lnTo>
                  <a:pt x="12192000" y="65998"/>
                </a:lnTo>
                <a:lnTo>
                  <a:pt x="12192000" y="0"/>
                </a:lnTo>
                <a:lnTo>
                  <a:pt x="0" y="0"/>
                </a:lnTo>
                <a:lnTo>
                  <a:pt x="0" y="65998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25/02/20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400800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0" y="457200"/>
                </a:moveTo>
                <a:lnTo>
                  <a:pt x="12192000" y="457200"/>
                </a:lnTo>
                <a:lnTo>
                  <a:pt x="121920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BC57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34319"/>
            <a:ext cx="12192000" cy="66040"/>
          </a:xfrm>
          <a:custGeom>
            <a:avLst/>
            <a:gdLst/>
            <a:ahLst/>
            <a:cxnLst/>
            <a:rect l="l" t="t" r="r" b="b"/>
            <a:pathLst>
              <a:path w="12192000" h="66039">
                <a:moveTo>
                  <a:pt x="0" y="65998"/>
                </a:moveTo>
                <a:lnTo>
                  <a:pt x="12192000" y="65998"/>
                </a:lnTo>
                <a:lnTo>
                  <a:pt x="12192000" y="0"/>
                </a:lnTo>
                <a:lnTo>
                  <a:pt x="0" y="0"/>
                </a:lnTo>
                <a:lnTo>
                  <a:pt x="0" y="65998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6324" y="1831975"/>
            <a:ext cx="4034790" cy="330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3937" y="1839976"/>
            <a:ext cx="10144125" cy="4259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25/02/20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g"/><Relationship Id="rId3" Type="http://schemas.openxmlformats.org/officeDocument/2006/relationships/image" Target="../media/image146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4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jpg"/><Relationship Id="rId3" Type="http://schemas.openxmlformats.org/officeDocument/2006/relationships/image" Target="../media/image151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4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Relationship Id="rId3" Type="http://schemas.openxmlformats.org/officeDocument/2006/relationships/image" Target="../media/image9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Relationship Id="rId3" Type="http://schemas.openxmlformats.org/officeDocument/2006/relationships/image" Target="../media/image104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Relationship Id="rId3" Type="http://schemas.openxmlformats.org/officeDocument/2006/relationships/image" Target="../media/image10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4" Type="http://schemas.openxmlformats.org/officeDocument/2006/relationships/image" Target="../media/image112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4" Type="http://schemas.openxmlformats.org/officeDocument/2006/relationships/image" Target="../media/image117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Relationship Id="rId3" Type="http://schemas.openxmlformats.org/officeDocument/2006/relationships/image" Target="../media/image119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Relationship Id="rId3" Type="http://schemas.openxmlformats.org/officeDocument/2006/relationships/image" Target="../media/image121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g"/><Relationship Id="rId3" Type="http://schemas.openxmlformats.org/officeDocument/2006/relationships/image" Target="../media/image123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jpg"/><Relationship Id="rId3" Type="http://schemas.openxmlformats.org/officeDocument/2006/relationships/image" Target="../media/image126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Relationship Id="rId3" Type="http://schemas.openxmlformats.org/officeDocument/2006/relationships/image" Target="../media/image128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g"/><Relationship Id="rId3" Type="http://schemas.openxmlformats.org/officeDocument/2006/relationships/image" Target="../media/image13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image" Target="../media/image133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.jpg"/><Relationship Id="rId3" Type="http://schemas.openxmlformats.org/officeDocument/2006/relationships/image" Target="../media/image13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jpg"/><Relationship Id="rId3" Type="http://schemas.openxmlformats.org/officeDocument/2006/relationships/image" Target="../media/image137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g"/><Relationship Id="rId3" Type="http://schemas.openxmlformats.org/officeDocument/2006/relationships/image" Target="../media/image13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jpg"/><Relationship Id="rId3" Type="http://schemas.openxmlformats.org/officeDocument/2006/relationships/image" Target="../media/image141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g"/><Relationship Id="rId3" Type="http://schemas.openxmlformats.org/officeDocument/2006/relationships/image" Target="../media/image143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" y="6400800"/>
            <a:ext cx="12188825" cy="457200"/>
          </a:xfrm>
          <a:custGeom>
            <a:avLst/>
            <a:gdLst/>
            <a:ahLst/>
            <a:cxnLst/>
            <a:rect l="l" t="t" r="r" b="b"/>
            <a:pathLst>
              <a:path w="12188825" h="457200">
                <a:moveTo>
                  <a:pt x="0" y="457200"/>
                </a:moveTo>
                <a:lnTo>
                  <a:pt x="12188825" y="457200"/>
                </a:lnTo>
                <a:lnTo>
                  <a:pt x="12188825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BC57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" y="6334315"/>
            <a:ext cx="12188825" cy="64135"/>
          </a:xfrm>
          <a:custGeom>
            <a:avLst/>
            <a:gdLst/>
            <a:ahLst/>
            <a:cxnLst/>
            <a:rect l="l" t="t" r="r" b="b"/>
            <a:pathLst>
              <a:path w="12188825" h="64135">
                <a:moveTo>
                  <a:pt x="0" y="64008"/>
                </a:moveTo>
                <a:lnTo>
                  <a:pt x="12188825" y="64008"/>
                </a:lnTo>
                <a:lnTo>
                  <a:pt x="12188825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6324" y="2991688"/>
            <a:ext cx="991997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906635" algn="l"/>
              </a:tabLst>
            </a:pPr>
            <a:r>
              <a:rPr sz="8000" u="sng" spc="-45" dirty="0">
                <a:solidFill>
                  <a:srgbClr val="252525"/>
                </a:solidFill>
                <a:uFill>
                  <a:solidFill>
                    <a:srgbClr val="7E7E7E"/>
                  </a:solidFill>
                </a:uFill>
                <a:latin typeface="Calibri-Light"/>
                <a:cs typeface="Calibri-Light"/>
              </a:rPr>
              <a:t>Pulmonary</a:t>
            </a:r>
            <a:r>
              <a:rPr sz="8000" u="sng" spc="-229" dirty="0">
                <a:solidFill>
                  <a:srgbClr val="252525"/>
                </a:solidFill>
                <a:uFill>
                  <a:solidFill>
                    <a:srgbClr val="7E7E7E"/>
                  </a:solidFill>
                </a:uFill>
                <a:latin typeface="Calibri-Light"/>
                <a:cs typeface="Calibri-Light"/>
              </a:rPr>
              <a:t> </a:t>
            </a:r>
            <a:r>
              <a:rPr sz="8000" u="sng" spc="-70" dirty="0">
                <a:solidFill>
                  <a:srgbClr val="252525"/>
                </a:solidFill>
                <a:uFill>
                  <a:solidFill>
                    <a:srgbClr val="7E7E7E"/>
                  </a:solidFill>
                </a:uFill>
                <a:latin typeface="Calibri-Light"/>
                <a:cs typeface="Calibri-Light"/>
              </a:rPr>
              <a:t>Pathology	</a:t>
            </a:r>
            <a:endParaRPr sz="8000">
              <a:latin typeface="Calibri-Light"/>
              <a:cs typeface="Calibri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9067" y="4291395"/>
            <a:ext cx="3778250" cy="104076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2400" spc="90" dirty="0">
                <a:solidFill>
                  <a:srgbClr val="626F52"/>
                </a:solidFill>
                <a:latin typeface="Calibri-Light"/>
                <a:cs typeface="Calibri-Light"/>
              </a:rPr>
              <a:t>DR </a:t>
            </a:r>
            <a:r>
              <a:rPr sz="2400" spc="155" dirty="0">
                <a:solidFill>
                  <a:srgbClr val="626F52"/>
                </a:solidFill>
                <a:latin typeface="Calibri-Light"/>
                <a:cs typeface="Calibri-Light"/>
              </a:rPr>
              <a:t>MARTIN</a:t>
            </a:r>
            <a:r>
              <a:rPr sz="2400" spc="15" dirty="0">
                <a:solidFill>
                  <a:srgbClr val="626F52"/>
                </a:solidFill>
                <a:latin typeface="Calibri-Light"/>
                <a:cs typeface="Calibri-Light"/>
              </a:rPr>
              <a:t> </a:t>
            </a:r>
            <a:r>
              <a:rPr sz="2400" spc="155" dirty="0">
                <a:solidFill>
                  <a:srgbClr val="626F52"/>
                </a:solidFill>
                <a:latin typeface="Calibri-Light"/>
                <a:cs typeface="Calibri-Light"/>
              </a:rPr>
              <a:t>GODDARD</a:t>
            </a:r>
            <a:endParaRPr sz="2400">
              <a:latin typeface="Calibri-Light"/>
              <a:cs typeface="Calibri-Light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2400" spc="80" dirty="0">
                <a:solidFill>
                  <a:srgbClr val="626F52"/>
                </a:solidFill>
                <a:latin typeface="Calibri-Light"/>
                <a:cs typeface="Calibri-Light"/>
              </a:rPr>
              <a:t>BA </a:t>
            </a:r>
            <a:r>
              <a:rPr sz="2400" spc="100" dirty="0">
                <a:solidFill>
                  <a:srgbClr val="626F52"/>
                </a:solidFill>
                <a:latin typeface="Calibri-Light"/>
                <a:cs typeface="Calibri-Light"/>
              </a:rPr>
              <a:t>MB </a:t>
            </a:r>
            <a:r>
              <a:rPr sz="2400" spc="125" dirty="0">
                <a:solidFill>
                  <a:srgbClr val="626F52"/>
                </a:solidFill>
                <a:latin typeface="Calibri-Light"/>
                <a:cs typeface="Calibri-Light"/>
              </a:rPr>
              <a:t>BCH </a:t>
            </a:r>
            <a:r>
              <a:rPr sz="2400" spc="130" dirty="0">
                <a:solidFill>
                  <a:srgbClr val="626F52"/>
                </a:solidFill>
                <a:latin typeface="Calibri-Light"/>
                <a:cs typeface="Calibri-Light"/>
              </a:rPr>
              <a:t>FRCS</a:t>
            </a:r>
            <a:r>
              <a:rPr sz="2400" spc="-20" dirty="0">
                <a:solidFill>
                  <a:srgbClr val="626F52"/>
                </a:solidFill>
                <a:latin typeface="Calibri-Light"/>
                <a:cs typeface="Calibri-Light"/>
              </a:rPr>
              <a:t> </a:t>
            </a:r>
            <a:r>
              <a:rPr sz="2400" spc="100" dirty="0">
                <a:solidFill>
                  <a:srgbClr val="626F52"/>
                </a:solidFill>
                <a:latin typeface="Calibri-Light"/>
                <a:cs typeface="Calibri-Light"/>
              </a:rPr>
              <a:t>FRCPATH</a:t>
            </a:r>
            <a:endParaRPr sz="2400">
              <a:latin typeface="Calibri-Light"/>
              <a:cs typeface="Calibri-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914146"/>
            <a:ext cx="334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2</a:t>
            </a:r>
            <a:endParaRPr sz="4800">
              <a:latin typeface="Calibri-Light"/>
              <a:cs typeface="Calibri-Ligh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90612" y="1839976"/>
          <a:ext cx="4937759" cy="35325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4345"/>
                <a:gridCol w="1547495"/>
                <a:gridCol w="1645919"/>
              </a:tblGrid>
              <a:tr h="57848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Sensitivity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Specificity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</a:tr>
              <a:tr h="57848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CK5/6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83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85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57848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Calretinin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82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85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Cadherin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84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57848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WT-1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96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 marL="93345" marR="1428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uli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61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80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297548" y="4545329"/>
            <a:ext cx="31172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Metastatic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Ovarian</a:t>
            </a:r>
            <a:r>
              <a:rPr sz="20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carcinoma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04507" y="1027938"/>
            <a:ext cx="4037076" cy="318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35883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0" dirty="0">
                <a:latin typeface="Calibri-Light"/>
                <a:cs typeface="Calibri-Light"/>
              </a:rPr>
              <a:t>Bronchiectaisis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684756"/>
            <a:ext cx="3058795" cy="290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8400"/>
              </a:lnSpc>
              <a:spcBef>
                <a:spcPts val="10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Third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or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fourth order bronchi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Filled with purulent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exudate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Destruction of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bronchial wall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Dense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inflammatory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infiltrate  Distal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organising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 pneumonia</a:t>
            </a:r>
            <a:endParaRPr sz="20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19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Abscess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Empyema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13600" y="2479675"/>
            <a:ext cx="2946400" cy="2755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95998" y="831850"/>
            <a:ext cx="3187700" cy="255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24110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5" dirty="0">
                <a:latin typeface="Calibri-Light"/>
                <a:cs typeface="Calibri-Light"/>
              </a:rPr>
              <a:t>10 </a:t>
            </a:r>
            <a:r>
              <a:rPr sz="4800" spc="-35" dirty="0">
                <a:latin typeface="Calibri-Light"/>
                <a:cs typeface="Calibri-Light"/>
              </a:rPr>
              <a:t>and</a:t>
            </a:r>
            <a:r>
              <a:rPr sz="4800" spc="-250" dirty="0">
                <a:latin typeface="Calibri-Light"/>
                <a:cs typeface="Calibri-Light"/>
              </a:rPr>
              <a:t> </a:t>
            </a:r>
            <a:r>
              <a:rPr sz="4800" spc="-25" dirty="0">
                <a:latin typeface="Calibri-Light"/>
                <a:cs typeface="Calibri-Light"/>
              </a:rPr>
              <a:t>24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684756"/>
            <a:ext cx="2487930" cy="4095115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10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F63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3560"/>
              </a:lnSpc>
              <a:spcBef>
                <a:spcPts val="305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Bilateral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lung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transplant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Emphysema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24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F53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48000"/>
              </a:lnSpc>
              <a:spcBef>
                <a:spcPts val="15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Bilateral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lung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transplant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Emphysema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46800" y="119634"/>
            <a:ext cx="2600579" cy="2060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43725" y="3728999"/>
            <a:ext cx="2595499" cy="20566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30995" y="1825498"/>
            <a:ext cx="2402204" cy="1903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4461" y="364997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19800" y="3113023"/>
            <a:ext cx="4037076" cy="3198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5095" y="1654886"/>
            <a:ext cx="438086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-10" dirty="0"/>
              <a:t>THE</a:t>
            </a:r>
            <a:r>
              <a:rPr sz="9600" spc="-90" dirty="0"/>
              <a:t> </a:t>
            </a:r>
            <a:r>
              <a:rPr sz="9600" spc="-5" dirty="0"/>
              <a:t>END</a:t>
            </a:r>
            <a:endParaRPr sz="9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292049"/>
            <a:ext cx="7068184" cy="137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330"/>
              </a:lnSpc>
              <a:spcBef>
                <a:spcPts val="100"/>
              </a:spcBef>
            </a:pPr>
            <a:r>
              <a:rPr sz="4800" spc="-50" dirty="0">
                <a:latin typeface="Calibri-Light"/>
                <a:cs typeface="Calibri-Light"/>
              </a:rPr>
              <a:t>Mesothelioma </a:t>
            </a:r>
            <a:r>
              <a:rPr sz="4800" spc="-40" dirty="0">
                <a:latin typeface="Calibri-Light"/>
                <a:cs typeface="Calibri-Light"/>
              </a:rPr>
              <a:t>vs</a:t>
            </a:r>
            <a:r>
              <a:rPr sz="4800" spc="-155" dirty="0">
                <a:latin typeface="Calibri-Light"/>
                <a:cs typeface="Calibri-Light"/>
              </a:rPr>
              <a:t> </a:t>
            </a:r>
            <a:r>
              <a:rPr sz="4800" spc="-50" dirty="0">
                <a:latin typeface="Calibri-Light"/>
                <a:cs typeface="Calibri-Light"/>
              </a:rPr>
              <a:t>Mesothelial</a:t>
            </a:r>
            <a:endParaRPr sz="4800">
              <a:latin typeface="Calibri-Light"/>
              <a:cs typeface="Calibri-Light"/>
            </a:endParaRPr>
          </a:p>
          <a:p>
            <a:pPr marL="12700">
              <a:lnSpc>
                <a:spcPts val="5330"/>
              </a:lnSpc>
            </a:pPr>
            <a:r>
              <a:rPr sz="4800" spc="-55" dirty="0">
                <a:latin typeface="Calibri-Light"/>
                <a:cs typeface="Calibri-Light"/>
              </a:rPr>
              <a:t>hyperplasia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1831975"/>
            <a:ext cx="4826635" cy="105791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Papillary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change on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surface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or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entrapment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can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mimic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mesothelioma.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Entrapped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parallel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surface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97548" y="1831975"/>
            <a:ext cx="3692525" cy="2414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EMA and p53 –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malignant&gt;</a:t>
            </a:r>
            <a:r>
              <a:rPr sz="20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reactive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Desmin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reactive&gt;</a:t>
            </a:r>
            <a:r>
              <a:rPr sz="20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malignant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50">
              <a:latin typeface="Times New Roman"/>
              <a:cs typeface="Times New Roman"/>
            </a:endParaRPr>
          </a:p>
          <a:p>
            <a:pPr marL="12700" marR="363855">
              <a:lnSpc>
                <a:spcPts val="2160"/>
              </a:lnSpc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May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be helpful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but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still relies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on  morphological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features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914146"/>
            <a:ext cx="334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3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1684756"/>
            <a:ext cx="2278380" cy="183515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F53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Short of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breath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3560"/>
              </a:lnSpc>
              <a:spcBef>
                <a:spcPts val="3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asbestos</a:t>
            </a:r>
            <a:r>
              <a:rPr sz="2000" spc="-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exposure  Pleural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effusion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5923" y="819911"/>
            <a:ext cx="4037076" cy="318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69123" y="3130550"/>
            <a:ext cx="4037076" cy="3181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18967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0" dirty="0">
                <a:latin typeface="Calibri-Light"/>
                <a:cs typeface="Calibri-Light"/>
              </a:rPr>
              <a:t>Case</a:t>
            </a:r>
            <a:r>
              <a:rPr sz="4800" spc="-175" dirty="0">
                <a:latin typeface="Calibri-Light"/>
                <a:cs typeface="Calibri-Light"/>
              </a:rPr>
              <a:t> </a:t>
            </a:r>
            <a:r>
              <a:rPr sz="4800" spc="-25" dirty="0">
                <a:latin typeface="Calibri-Light"/>
                <a:cs typeface="Calibri-Light"/>
              </a:rPr>
              <a:t>11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205232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M74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7130"/>
              </a:lnSpc>
              <a:spcBef>
                <a:spcPts val="101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Shortness of</a:t>
            </a:r>
            <a:r>
              <a:rPr sz="2000" spc="-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breath  Pleural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effusion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61478" y="2995612"/>
            <a:ext cx="4037076" cy="318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58461" y="844169"/>
            <a:ext cx="4037076" cy="3181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35032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0" dirty="0">
                <a:latin typeface="Calibri-Light"/>
                <a:cs typeface="Calibri-Light"/>
              </a:rPr>
              <a:t>Mesothelioma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2284602"/>
            <a:ext cx="1320165" cy="2138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Epithelioid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29650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Biphasic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Sa</a:t>
            </a:r>
            <a:r>
              <a:rPr sz="2000" spc="-2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om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oid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97548" y="1803809"/>
            <a:ext cx="3813175" cy="19513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Differential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diagnosis</a:t>
            </a:r>
            <a:endParaRPr sz="20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20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Epithelioid vs</a:t>
            </a:r>
            <a:r>
              <a:rPr sz="18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Adenocarcinoma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Biphasic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other biphasic</a:t>
            </a:r>
            <a:r>
              <a:rPr sz="18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tumours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Epithelioid and</a:t>
            </a:r>
            <a:r>
              <a:rPr sz="18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reactive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Sarcomatoid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spindle cell</a:t>
            </a:r>
            <a:r>
              <a:rPr sz="18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tumours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Sarcomatoid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vs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fibrosis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18967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0" dirty="0">
                <a:latin typeface="Calibri-Light"/>
                <a:cs typeface="Calibri-Light"/>
              </a:rPr>
              <a:t>Case</a:t>
            </a:r>
            <a:r>
              <a:rPr sz="4800" spc="-175" dirty="0">
                <a:latin typeface="Calibri-Light"/>
                <a:cs typeface="Calibri-Light"/>
              </a:rPr>
              <a:t> </a:t>
            </a:r>
            <a:r>
              <a:rPr sz="4800" spc="-25" dirty="0">
                <a:latin typeface="Calibri-Light"/>
                <a:cs typeface="Calibri-Light"/>
              </a:rPr>
              <a:t>29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3977004" cy="123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M71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Pleural effusion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pleural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thickening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6000" y="1690725"/>
            <a:ext cx="5528690" cy="4356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29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1678939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Maturation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7130"/>
              </a:lnSpc>
              <a:spcBef>
                <a:spcPts val="101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Architecture 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Fatty</a:t>
            </a:r>
            <a:r>
              <a:rPr sz="2000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infiltration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15509" y="1205636"/>
            <a:ext cx="5566029" cy="4386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solidFill>
                  <a:srgbClr val="404040"/>
                </a:solidFill>
                <a:latin typeface="Calibri-Light"/>
                <a:cs typeface="Calibri-Light"/>
              </a:rPr>
              <a:t>29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4461" y="2230501"/>
            <a:ext cx="4037076" cy="318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2902" y="2230501"/>
            <a:ext cx="4037076" cy="3181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5944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70" dirty="0">
                <a:latin typeface="Calibri-Light"/>
                <a:cs typeface="Calibri-Light"/>
              </a:rPr>
              <a:t>Sarcomatoid</a:t>
            </a:r>
            <a:r>
              <a:rPr sz="4800" spc="-125" dirty="0">
                <a:latin typeface="Calibri-Light"/>
                <a:cs typeface="Calibri-Light"/>
              </a:rPr>
              <a:t> </a:t>
            </a:r>
            <a:r>
              <a:rPr sz="4800" spc="-50" dirty="0">
                <a:latin typeface="Calibri-Light"/>
                <a:cs typeface="Calibri-Light"/>
              </a:rPr>
              <a:t>mesothelioma</a:t>
            </a:r>
            <a:endParaRPr sz="4800">
              <a:latin typeface="Calibri-Light"/>
              <a:cs typeface="Calibri-Light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90612" y="1839976"/>
          <a:ext cx="10062842" cy="3388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8600"/>
                <a:gridCol w="1198880"/>
                <a:gridCol w="1075690"/>
                <a:gridCol w="1257935"/>
                <a:gridCol w="1257935"/>
                <a:gridCol w="1257934"/>
                <a:gridCol w="1257934"/>
                <a:gridCol w="1257934"/>
              </a:tblGrid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14986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Pan 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  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CK5/6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Calretinin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28765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om</a:t>
                      </a:r>
                      <a:r>
                        <a:rPr sz="1800" b="1" spc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 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modulin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SMA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TTF-1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D2/40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93345" marR="172085" algn="just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Sarcomatoid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800" spc="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soth</a:t>
                      </a:r>
                      <a:r>
                        <a:rPr sz="1800" spc="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liom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rare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60%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0/10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87%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Sarcoma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17%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Rare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17%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38%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58%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Negative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93345" marR="23367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 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carcinoma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90%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Rare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60%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40%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485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Positive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if 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mona</a:t>
                      </a:r>
                      <a:r>
                        <a:rPr sz="1800" spc="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 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(maybe)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26%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55346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5" dirty="0">
                <a:latin typeface="Calibri-Light"/>
                <a:cs typeface="Calibri-Light"/>
              </a:rPr>
              <a:t>Solitary </a:t>
            </a:r>
            <a:r>
              <a:rPr sz="4800" spc="-60" dirty="0">
                <a:latin typeface="Calibri-Light"/>
                <a:cs typeface="Calibri-Light"/>
              </a:rPr>
              <a:t>fibrous</a:t>
            </a:r>
            <a:r>
              <a:rPr sz="4800" spc="-195" dirty="0">
                <a:latin typeface="Calibri-Light"/>
                <a:cs typeface="Calibri-Light"/>
              </a:rPr>
              <a:t> </a:t>
            </a:r>
            <a:r>
              <a:rPr sz="4800" spc="-45" dirty="0">
                <a:latin typeface="Calibri-Light"/>
                <a:cs typeface="Calibri-Light"/>
              </a:rPr>
              <a:t>tumour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1831975"/>
            <a:ext cx="4352290" cy="2414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Origin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ultrastructurally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sz="20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myofibroblasts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Express vimentin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+/-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actin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5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Usually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attached to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pleura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but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may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be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intra-pulmonary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or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 the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chest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 wall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97548" y="1684756"/>
            <a:ext cx="3745865" cy="228727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Histology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Well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circumscribed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3560"/>
              </a:lnSpc>
              <a:spcBef>
                <a:spcPts val="305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Variable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cellularity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fibrous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stroma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Mitoses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more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cellular areas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Myxoid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change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35731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0" dirty="0">
                <a:latin typeface="Calibri-Light"/>
                <a:cs typeface="Calibri-Light"/>
              </a:rPr>
              <a:t>Pleural</a:t>
            </a:r>
            <a:r>
              <a:rPr sz="4800" spc="-155" dirty="0">
                <a:latin typeface="Calibri-Light"/>
                <a:cs typeface="Calibri-Light"/>
              </a:rPr>
              <a:t> </a:t>
            </a:r>
            <a:r>
              <a:rPr sz="4800" spc="-45" dirty="0">
                <a:latin typeface="Calibri-Light"/>
                <a:cs typeface="Calibri-Light"/>
              </a:rPr>
              <a:t>disease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4083685" cy="2621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Normal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pleura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304800" indent="-182880">
              <a:lnSpc>
                <a:spcPct val="100000"/>
              </a:lnSpc>
              <a:spcBef>
                <a:spcPts val="145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Mesothelial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layer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Connective tissue</a:t>
            </a:r>
            <a:r>
              <a:rPr sz="18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layer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Superficial elastic</a:t>
            </a:r>
            <a:r>
              <a:rPr sz="18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layer</a:t>
            </a:r>
            <a:endParaRPr sz="1800">
              <a:latin typeface="Calibri"/>
              <a:cs typeface="Calibri"/>
            </a:endParaRPr>
          </a:p>
          <a:p>
            <a:pPr marL="304800" marR="5080" indent="-182880">
              <a:lnSpc>
                <a:spcPts val="1939"/>
              </a:lnSpc>
              <a:spcBef>
                <a:spcPts val="63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Loose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connective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tissue with vessels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and 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lymphatics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6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Deep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fibro-elastic</a:t>
            </a:r>
            <a:r>
              <a:rPr sz="18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layer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02831" y="592201"/>
            <a:ext cx="3695700" cy="2197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76414" y="3339020"/>
            <a:ext cx="3289300" cy="246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9646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5" dirty="0">
                <a:latin typeface="Calibri-Light"/>
                <a:cs typeface="Calibri-Light"/>
              </a:rPr>
              <a:t>SFT </a:t>
            </a:r>
            <a:r>
              <a:rPr sz="4800" dirty="0">
                <a:latin typeface="Calibri-Light"/>
                <a:cs typeface="Calibri-Light"/>
              </a:rPr>
              <a:t>–</a:t>
            </a:r>
            <a:r>
              <a:rPr sz="4800" spc="-165" dirty="0">
                <a:latin typeface="Calibri-Light"/>
                <a:cs typeface="Calibri-Light"/>
              </a:rPr>
              <a:t> </a:t>
            </a:r>
            <a:r>
              <a:rPr sz="4800" spc="-60" dirty="0">
                <a:latin typeface="Calibri-Light"/>
                <a:cs typeface="Calibri-Light"/>
              </a:rPr>
              <a:t>Immunohistochemistry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2735961"/>
            <a:ext cx="22364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Cytokeratin,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EMA</a:t>
            </a:r>
            <a:r>
              <a:rPr sz="20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–ve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6324" y="3495522"/>
            <a:ext cx="3532504" cy="927735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CD34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(80%) (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not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 MFH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or</a:t>
            </a:r>
            <a:r>
              <a:rPr sz="2000" spc="-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HPCT)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P53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in higher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grade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tumours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6324" y="1831975"/>
            <a:ext cx="71012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133340" algn="l"/>
              </a:tabLst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Vimentin,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actin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+ve	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Malignant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features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07277" y="2564765"/>
            <a:ext cx="1908175" cy="131826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84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Hypercellularity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Mitoses</a:t>
            </a:r>
            <a:r>
              <a:rPr sz="1800" spc="-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&gt;4/10HPF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Pleomorphism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Necrosis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" y="6400800"/>
            <a:ext cx="12188825" cy="457200"/>
          </a:xfrm>
          <a:custGeom>
            <a:avLst/>
            <a:gdLst/>
            <a:ahLst/>
            <a:cxnLst/>
            <a:rect l="l" t="t" r="r" b="b"/>
            <a:pathLst>
              <a:path w="12188825" h="457200">
                <a:moveTo>
                  <a:pt x="0" y="457200"/>
                </a:moveTo>
                <a:lnTo>
                  <a:pt x="12188825" y="457200"/>
                </a:lnTo>
                <a:lnTo>
                  <a:pt x="12188825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BC57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" y="6334315"/>
            <a:ext cx="12188825" cy="64135"/>
          </a:xfrm>
          <a:custGeom>
            <a:avLst/>
            <a:gdLst/>
            <a:ahLst/>
            <a:cxnLst/>
            <a:rect l="l" t="t" r="r" b="b"/>
            <a:pathLst>
              <a:path w="12188825" h="64135">
                <a:moveTo>
                  <a:pt x="0" y="64008"/>
                </a:moveTo>
                <a:lnTo>
                  <a:pt x="12188825" y="64008"/>
                </a:lnTo>
                <a:lnTo>
                  <a:pt x="12188825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6324" y="2991688"/>
            <a:ext cx="991997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906635" algn="l"/>
              </a:tabLst>
            </a:pPr>
            <a:r>
              <a:rPr sz="8000" u="sng" spc="-80" dirty="0">
                <a:solidFill>
                  <a:srgbClr val="252525"/>
                </a:solidFill>
                <a:uFill>
                  <a:solidFill>
                    <a:srgbClr val="7E7E7E"/>
                  </a:solidFill>
                </a:uFill>
                <a:latin typeface="Calibri-Light"/>
                <a:cs typeface="Calibri-Light"/>
              </a:rPr>
              <a:t>LUNG</a:t>
            </a:r>
            <a:r>
              <a:rPr sz="8000" u="sng" spc="-165" dirty="0">
                <a:solidFill>
                  <a:srgbClr val="252525"/>
                </a:solidFill>
                <a:uFill>
                  <a:solidFill>
                    <a:srgbClr val="7E7E7E"/>
                  </a:solidFill>
                </a:uFill>
                <a:latin typeface="Calibri-Light"/>
                <a:cs typeface="Calibri-Light"/>
              </a:rPr>
              <a:t> </a:t>
            </a:r>
            <a:r>
              <a:rPr sz="8000" u="sng" spc="-65" dirty="0">
                <a:solidFill>
                  <a:srgbClr val="252525"/>
                </a:solidFill>
                <a:uFill>
                  <a:solidFill>
                    <a:srgbClr val="7E7E7E"/>
                  </a:solidFill>
                </a:uFill>
                <a:latin typeface="Calibri-Light"/>
                <a:cs typeface="Calibri-Light"/>
              </a:rPr>
              <a:t>TUMOURS	</a:t>
            </a:r>
            <a:endParaRPr sz="8000">
              <a:latin typeface="Calibri-Light"/>
              <a:cs typeface="Calibri-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40716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5" dirty="0">
                <a:latin typeface="Calibri-Light"/>
                <a:cs typeface="Calibri-Light"/>
              </a:rPr>
              <a:t>LUNG</a:t>
            </a:r>
            <a:r>
              <a:rPr sz="4800" spc="-180" dirty="0">
                <a:latin typeface="Calibri-Light"/>
                <a:cs typeface="Calibri-Light"/>
              </a:rPr>
              <a:t> </a:t>
            </a:r>
            <a:r>
              <a:rPr sz="4800" spc="-55" dirty="0">
                <a:latin typeface="Calibri-Light"/>
                <a:cs typeface="Calibri-Light"/>
              </a:rPr>
              <a:t>TUMOURS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1803809"/>
            <a:ext cx="4026535" cy="252158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Risk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factors</a:t>
            </a:r>
            <a:endParaRPr sz="20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20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Smoking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Asbestos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Irradiation</a:t>
            </a:r>
            <a:endParaRPr sz="1800">
              <a:latin typeface="Calibri"/>
              <a:cs typeface="Calibri"/>
            </a:endParaRPr>
          </a:p>
          <a:p>
            <a:pPr marL="304800" marR="5080" indent="-182880">
              <a:lnSpc>
                <a:spcPts val="1939"/>
              </a:lnSpc>
              <a:spcBef>
                <a:spcPts val="63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Arsenic,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nickel,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chromium, polyaromatic  hydrocarbons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6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Pulmonary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fibrosis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– 14x</a:t>
            </a:r>
            <a:r>
              <a:rPr sz="18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risk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Hereditary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97548" y="1831975"/>
            <a:ext cx="1620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Pre-malignancy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97548" y="2588742"/>
            <a:ext cx="4016375" cy="120523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Squamous metaplasia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dysplasia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2160"/>
              </a:lnSpc>
              <a:spcBef>
                <a:spcPts val="144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Atypical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adenomatous hyperplasia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Adenocarcinoma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situ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84162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5" dirty="0">
                <a:latin typeface="Calibri-Light"/>
                <a:cs typeface="Calibri-Light"/>
              </a:rPr>
              <a:t>WHO </a:t>
            </a:r>
            <a:r>
              <a:rPr sz="4800" spc="-55" dirty="0">
                <a:latin typeface="Calibri-Light"/>
                <a:cs typeface="Calibri-Light"/>
              </a:rPr>
              <a:t>classification </a:t>
            </a:r>
            <a:r>
              <a:rPr sz="4800" spc="-25" dirty="0">
                <a:latin typeface="Calibri-Light"/>
                <a:cs typeface="Calibri-Light"/>
              </a:rPr>
              <a:t>of </a:t>
            </a:r>
            <a:r>
              <a:rPr sz="4800" spc="-40" dirty="0">
                <a:latin typeface="Calibri-Light"/>
                <a:cs typeface="Calibri-Light"/>
              </a:rPr>
              <a:t>lung</a:t>
            </a:r>
            <a:r>
              <a:rPr sz="4800" spc="-350" dirty="0">
                <a:latin typeface="Calibri-Light"/>
                <a:cs typeface="Calibri-Light"/>
              </a:rPr>
              <a:t> </a:t>
            </a:r>
            <a:r>
              <a:rPr sz="4800" spc="-60" dirty="0">
                <a:latin typeface="Calibri-Light"/>
                <a:cs typeface="Calibri-Light"/>
              </a:rPr>
              <a:t>tumours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pc="-5" dirty="0"/>
              <a:t>Adenocarcinoma</a:t>
            </a:r>
          </a:p>
          <a:p>
            <a:pPr marL="304800" indent="-182880">
              <a:lnSpc>
                <a:spcPct val="100000"/>
              </a:lnSpc>
              <a:spcBef>
                <a:spcPts val="20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/>
              <a:t>Lepidic, </a:t>
            </a:r>
            <a:r>
              <a:rPr sz="1800" spc="-30" dirty="0"/>
              <a:t>acinar, </a:t>
            </a:r>
            <a:r>
              <a:rPr sz="1800" spc="-20" dirty="0"/>
              <a:t>papillary,</a:t>
            </a:r>
            <a:r>
              <a:rPr sz="1800" spc="150" dirty="0"/>
              <a:t> </a:t>
            </a:r>
            <a:r>
              <a:rPr sz="1800" spc="-15" dirty="0"/>
              <a:t>micropapillary,solid</a:t>
            </a:r>
            <a:endParaRPr sz="1800"/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/>
              <a:t>Invasive </a:t>
            </a:r>
            <a:r>
              <a:rPr sz="1800" spc="-5" dirty="0"/>
              <a:t>mucinous</a:t>
            </a:r>
            <a:r>
              <a:rPr sz="1800" dirty="0"/>
              <a:t> </a:t>
            </a:r>
            <a:r>
              <a:rPr sz="1800" spc="-10" dirty="0"/>
              <a:t>carcinoma</a:t>
            </a:r>
            <a:endParaRPr sz="1800"/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/>
              <a:t>Colloid,</a:t>
            </a:r>
            <a:r>
              <a:rPr sz="1800" spc="30" dirty="0"/>
              <a:t> </a:t>
            </a:r>
            <a:r>
              <a:rPr sz="1800" spc="-15" dirty="0"/>
              <a:t>foetal,enteric</a:t>
            </a:r>
            <a:endParaRPr sz="1800"/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/>
              <a:t>Minimally</a:t>
            </a:r>
            <a:r>
              <a:rPr sz="1800" spc="10" dirty="0"/>
              <a:t> </a:t>
            </a:r>
            <a:r>
              <a:rPr sz="1800" spc="-10" dirty="0"/>
              <a:t>invasive</a:t>
            </a:r>
            <a:endParaRPr sz="1800"/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pc="-5" dirty="0"/>
              <a:t>Squamous </a:t>
            </a:r>
            <a:r>
              <a:rPr dirty="0"/>
              <a:t>cell</a:t>
            </a:r>
            <a:r>
              <a:rPr spc="-25" dirty="0"/>
              <a:t> </a:t>
            </a:r>
            <a:r>
              <a:rPr spc="-5" dirty="0"/>
              <a:t>carcinoma</a:t>
            </a:r>
          </a:p>
          <a:p>
            <a:pPr marL="304800" indent="-182880">
              <a:lnSpc>
                <a:spcPct val="100000"/>
              </a:lnSpc>
              <a:spcBef>
                <a:spcPts val="19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/>
              <a:t>Keratinising, non-keratinising,</a:t>
            </a:r>
            <a:r>
              <a:rPr sz="1800" spc="10" dirty="0"/>
              <a:t> </a:t>
            </a:r>
            <a:r>
              <a:rPr sz="1800" spc="-5" dirty="0"/>
              <a:t>basaloid</a:t>
            </a:r>
            <a:endParaRPr sz="1800"/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pc="-5" dirty="0"/>
              <a:t>Neuroendocrine</a:t>
            </a:r>
            <a:r>
              <a:rPr spc="-25" dirty="0"/>
              <a:t> </a:t>
            </a:r>
            <a:r>
              <a:rPr spc="-5" dirty="0"/>
              <a:t>tumours</a:t>
            </a:r>
          </a:p>
          <a:p>
            <a:pPr marL="304800" indent="-182880">
              <a:lnSpc>
                <a:spcPct val="100000"/>
              </a:lnSpc>
              <a:spcBef>
                <a:spcPts val="20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/>
              <a:t>Small cell, </a:t>
            </a:r>
            <a:r>
              <a:rPr sz="1800" spc="-10" dirty="0"/>
              <a:t>Large </a:t>
            </a:r>
            <a:r>
              <a:rPr sz="1800" dirty="0"/>
              <a:t>cell</a:t>
            </a:r>
            <a:r>
              <a:rPr sz="1800" spc="35" dirty="0"/>
              <a:t> </a:t>
            </a:r>
            <a:r>
              <a:rPr sz="1800" dirty="0"/>
              <a:t>NE</a:t>
            </a:r>
            <a:endParaRPr sz="1800"/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/>
              <a:t>Carcinoid </a:t>
            </a:r>
            <a:r>
              <a:rPr sz="1800" dirty="0"/>
              <a:t>– </a:t>
            </a:r>
            <a:r>
              <a:rPr sz="1800" spc="-5" dirty="0"/>
              <a:t>typical,</a:t>
            </a:r>
            <a:r>
              <a:rPr sz="1800" spc="35" dirty="0"/>
              <a:t> </a:t>
            </a:r>
            <a:r>
              <a:rPr sz="1800" spc="-10" dirty="0"/>
              <a:t>atypical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6297548" y="1684756"/>
            <a:ext cx="2889885" cy="2974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8300"/>
              </a:lnSpc>
              <a:spcBef>
                <a:spcPts val="10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Large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cell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carcinoma 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Adenosquamous</a:t>
            </a:r>
            <a:r>
              <a:rPr sz="2000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carcinoma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Sarcomatoid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carcinoma</a:t>
            </a:r>
            <a:endParaRPr sz="20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20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Pleopmorphic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Spindle</a:t>
            </a:r>
            <a:r>
              <a:rPr sz="18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cell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Giant cell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Carcinosarcoma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Pulmonary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blastoma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914146"/>
            <a:ext cx="334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7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684375"/>
            <a:ext cx="3998595" cy="1382395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F53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Mass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obstructing upper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lobe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bronchus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93078" y="1825498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6324" y="914146"/>
            <a:ext cx="334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7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22872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Organoid</a:t>
            </a:r>
            <a:r>
              <a:rPr spc="-60" dirty="0"/>
              <a:t> </a:t>
            </a:r>
            <a:r>
              <a:rPr spc="-10" dirty="0"/>
              <a:t>architecture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76324" y="2735961"/>
            <a:ext cx="2892425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Nest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trabeculae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296600"/>
              </a:lnSpc>
              <a:spcBef>
                <a:spcPts val="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Mitotic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rates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Ki67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staining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Immunohistochemistry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44461" y="1825498"/>
            <a:ext cx="4036949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914146"/>
            <a:ext cx="334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7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1831975"/>
            <a:ext cx="4031615" cy="28663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2069">
              <a:lnSpc>
                <a:spcPts val="2160"/>
              </a:lnSpc>
              <a:spcBef>
                <a:spcPts val="37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Neuroendocrine tumours of low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grade 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malignancy</a:t>
            </a:r>
            <a:endParaRPr sz="2000">
              <a:latin typeface="Calibri"/>
              <a:cs typeface="Calibri"/>
            </a:endParaRPr>
          </a:p>
          <a:p>
            <a:pPr marL="12700" marR="1322705">
              <a:lnSpc>
                <a:spcPts val="3550"/>
              </a:lnSpc>
              <a:spcBef>
                <a:spcPts val="29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5%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 pulmonary</a:t>
            </a:r>
            <a:r>
              <a:rPr sz="2000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tumours 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Mean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age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50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3560"/>
              </a:lnSpc>
              <a:spcBef>
                <a:spcPts val="1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Often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airways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leading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obstruction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May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extend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through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wall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Hilar nodes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at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resection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&lt;5%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96100" y="2720975"/>
            <a:ext cx="3581400" cy="227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9200" y="798448"/>
            <a:ext cx="3175000" cy="242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28581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5" dirty="0"/>
              <a:t>Trabecular, </a:t>
            </a:r>
            <a:r>
              <a:rPr spc="-5" dirty="0"/>
              <a:t>mosaic</a:t>
            </a:r>
            <a:r>
              <a:rPr spc="10" dirty="0"/>
              <a:t> </a:t>
            </a:r>
            <a:r>
              <a:rPr spc="-10" dirty="0"/>
              <a:t>patterns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6324" y="2735961"/>
            <a:ext cx="409829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Delicate fibrovascular</a:t>
            </a:r>
            <a:r>
              <a:rPr sz="20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stroma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48000"/>
              </a:lnSpc>
              <a:spcBef>
                <a:spcPts val="127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Granular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chromatin,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indisctinct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nucleoli  Mitoses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&lt;2/2mm</a:t>
            </a:r>
            <a:r>
              <a:rPr sz="1950" baseline="2564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950" baseline="25641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CD56,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Chromogranin,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Synaptophsin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9800" y="1373124"/>
            <a:ext cx="3289300" cy="246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02956" y="4045749"/>
            <a:ext cx="3429000" cy="2374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01386" y="4672076"/>
            <a:ext cx="2189226" cy="1639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52197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70" dirty="0">
                <a:latin typeface="Calibri-Light"/>
                <a:cs typeface="Calibri-Light"/>
              </a:rPr>
              <a:t>Co-existent</a:t>
            </a:r>
            <a:r>
              <a:rPr sz="4800" spc="-110" dirty="0">
                <a:latin typeface="Calibri-Light"/>
                <a:cs typeface="Calibri-Light"/>
              </a:rPr>
              <a:t> </a:t>
            </a:r>
            <a:r>
              <a:rPr sz="4800" spc="-60" dirty="0">
                <a:latin typeface="Calibri-Light"/>
                <a:cs typeface="Calibri-Light"/>
              </a:rPr>
              <a:t>sarcoidosi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76365" y="1079246"/>
            <a:ext cx="23622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60"/>
              </a:lnSpc>
            </a:pP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6324" y="1684756"/>
            <a:ext cx="3710304" cy="316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8500"/>
              </a:lnSpc>
              <a:spcBef>
                <a:spcPts val="10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Dual pathologies ae not uncommon  Granulomas</a:t>
            </a:r>
            <a:endParaRPr sz="20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1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Always exclude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infection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E38312"/>
              </a:buClr>
              <a:buFont typeface="Calibri"/>
              <a:buChar char="◦"/>
            </a:pPr>
            <a:endParaRPr sz="2500">
              <a:latin typeface="Times New Roman"/>
              <a:cs typeface="Times New Roman"/>
            </a:endParaRPr>
          </a:p>
          <a:p>
            <a:pPr marL="304800" indent="-182880">
              <a:lnSpc>
                <a:spcPct val="100000"/>
              </a:lnSpc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Infections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ILD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Vasculitis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OLD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Sarcoid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78778" y="364997"/>
            <a:ext cx="4036949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10906" y="3707828"/>
            <a:ext cx="3116072" cy="2469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10839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0" dirty="0">
                <a:latin typeface="Calibri-Light"/>
                <a:cs typeface="Calibri-Light"/>
              </a:rPr>
              <a:t>8,3</a:t>
            </a:r>
            <a:r>
              <a:rPr sz="4800" dirty="0">
                <a:latin typeface="Calibri-Light"/>
                <a:cs typeface="Calibri-Light"/>
              </a:rPr>
              <a:t>1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684756"/>
            <a:ext cx="2402205" cy="228727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  <a:tabLst>
                <a:tab pos="835025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8	M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63</a:t>
            </a:r>
            <a:endParaRPr sz="2000">
              <a:latin typeface="Calibri"/>
              <a:cs typeface="Calibri"/>
            </a:endParaRPr>
          </a:p>
          <a:p>
            <a:pPr marL="12700" marR="33020">
              <a:lnSpc>
                <a:spcPct val="148100"/>
              </a:lnSpc>
              <a:spcBef>
                <a:spcPts val="1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Mass in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right</a:t>
            </a:r>
            <a:r>
              <a:rPr sz="2000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bronchus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Liver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metastases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31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Mass in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left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upper</a:t>
            </a:r>
            <a:r>
              <a:rPr sz="2000" spc="-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lobe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21478" y="558165"/>
            <a:ext cx="4037076" cy="3198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2460" y="3384232"/>
            <a:ext cx="3524504" cy="2792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38030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0" dirty="0">
                <a:latin typeface="Calibri-Light"/>
                <a:cs typeface="Calibri-Light"/>
              </a:rPr>
              <a:t>Pleural</a:t>
            </a:r>
            <a:r>
              <a:rPr sz="4800" spc="-155" dirty="0">
                <a:latin typeface="Calibri-Light"/>
                <a:cs typeface="Calibri-Light"/>
              </a:rPr>
              <a:t> </a:t>
            </a:r>
            <a:r>
              <a:rPr sz="4800" spc="-45" dirty="0">
                <a:latin typeface="Calibri-Light"/>
                <a:cs typeface="Calibri-Light"/>
              </a:rPr>
              <a:t>diseases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03809"/>
            <a:ext cx="2779395" cy="324421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Inflammation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fibrosis</a:t>
            </a:r>
            <a:endParaRPr sz="20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20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Infection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Pulmonary</a:t>
            </a:r>
            <a:r>
              <a:rPr sz="18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infarction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Connective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tissues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disease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Drugs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Asbestos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Pneumothorax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Sarcoid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Radiation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Renal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failure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18301" y="2006231"/>
            <a:ext cx="4937125" cy="3702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96254" y="646302"/>
            <a:ext cx="4064000" cy="306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0461" y="2672765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44461" y="1027811"/>
            <a:ext cx="4037076" cy="3198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3175" y="1420837"/>
            <a:ext cx="4213225" cy="474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69810" y="369824"/>
            <a:ext cx="2576829" cy="5870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42017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70" dirty="0">
                <a:latin typeface="Calibri-Light"/>
                <a:cs typeface="Calibri-Light"/>
              </a:rPr>
              <a:t>Atypical</a:t>
            </a:r>
            <a:r>
              <a:rPr sz="4800" spc="-160" dirty="0">
                <a:latin typeface="Calibri-Light"/>
                <a:cs typeface="Calibri-Light"/>
              </a:rPr>
              <a:t> </a:t>
            </a:r>
            <a:r>
              <a:rPr sz="4800" spc="-60" dirty="0">
                <a:latin typeface="Calibri-Light"/>
                <a:cs typeface="Calibri-Light"/>
              </a:rPr>
              <a:t>carcinoid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4373880" cy="296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10%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carcinoid</a:t>
            </a:r>
            <a:r>
              <a:rPr sz="20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tumours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  <a:spcBef>
                <a:spcPts val="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Up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70%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eventually metastasise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5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year  survival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60%</a:t>
            </a:r>
            <a:endParaRPr sz="2000">
              <a:latin typeface="Calibri"/>
              <a:cs typeface="Calibri"/>
            </a:endParaRPr>
          </a:p>
          <a:p>
            <a:pPr marL="12700" marR="46355">
              <a:lnSpc>
                <a:spcPts val="2160"/>
              </a:lnSpc>
              <a:spcBef>
                <a:spcPts val="140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Increased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mitotic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activity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presence of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necrosis.</a:t>
            </a:r>
            <a:endParaRPr sz="2000">
              <a:latin typeface="Calibri"/>
              <a:cs typeface="Calibri"/>
            </a:endParaRPr>
          </a:p>
          <a:p>
            <a:pPr marL="12700" marR="114935">
              <a:lnSpc>
                <a:spcPts val="2160"/>
              </a:lnSpc>
              <a:spcBef>
                <a:spcPts val="14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Pleomorphism,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hypercellularity,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necrosis,  mitoses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</a:t>
            </a:r>
            <a:r>
              <a:rPr sz="20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3-10/2mm</a:t>
            </a:r>
            <a:r>
              <a:rPr sz="1950" baseline="2564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950" baseline="25641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89573" y="2365565"/>
            <a:ext cx="5364226" cy="3811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15932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0" dirty="0">
                <a:latin typeface="Calibri-Light"/>
                <a:cs typeface="Calibri-Light"/>
              </a:rPr>
              <a:t>Case</a:t>
            </a:r>
            <a:r>
              <a:rPr sz="4800" spc="-175" dirty="0">
                <a:latin typeface="Calibri-Light"/>
                <a:cs typeface="Calibri-Light"/>
              </a:rPr>
              <a:t> </a:t>
            </a:r>
            <a:r>
              <a:rPr sz="4800" dirty="0">
                <a:latin typeface="Calibri-Light"/>
                <a:cs typeface="Calibri-Light"/>
              </a:rPr>
              <a:t>4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3268979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F56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Mediastinal</a:t>
            </a:r>
            <a:r>
              <a:rPr sz="20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mass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Previous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excision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 thymic</a:t>
            </a:r>
            <a:r>
              <a:rPr sz="20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cyst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93078" y="2401823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6324" y="914146"/>
            <a:ext cx="334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4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76324" y="1684756"/>
            <a:ext cx="4327525" cy="930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8500"/>
              </a:lnSpc>
              <a:spcBef>
                <a:spcPts val="100"/>
              </a:spcBef>
            </a:pPr>
            <a:r>
              <a:rPr spc="-5" dirty="0"/>
              <a:t>Small or medium </a:t>
            </a:r>
            <a:r>
              <a:rPr spc="-10" dirty="0"/>
              <a:t>round </a:t>
            </a:r>
            <a:r>
              <a:rPr spc="-5" dirty="0"/>
              <a:t>or </a:t>
            </a:r>
            <a:r>
              <a:rPr spc="-10" dirty="0"/>
              <a:t>elongated </a:t>
            </a:r>
            <a:r>
              <a:rPr spc="-5" dirty="0"/>
              <a:t>cells  </a:t>
            </a:r>
            <a:r>
              <a:rPr spc="-10" dirty="0"/>
              <a:t>Necrosis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76324" y="2588742"/>
            <a:ext cx="4375785" cy="1834514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Mitoses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485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Fine granular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chromatin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indistinct nucleoli  Small amount of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cytoplasm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Crush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artefact, Azzopardi</a:t>
            </a:r>
            <a:r>
              <a:rPr sz="20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effect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2690" y="226186"/>
            <a:ext cx="4036949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89848" y="3625227"/>
            <a:ext cx="3316351" cy="26277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48672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Small </a:t>
            </a:r>
            <a:r>
              <a:rPr sz="4800" spc="-40" dirty="0">
                <a:latin typeface="Calibri-Light"/>
                <a:cs typeface="Calibri-Light"/>
              </a:rPr>
              <a:t>cell</a:t>
            </a:r>
            <a:r>
              <a:rPr sz="4800" spc="-210" dirty="0">
                <a:latin typeface="Calibri-Light"/>
                <a:cs typeface="Calibri-Light"/>
              </a:rPr>
              <a:t> </a:t>
            </a:r>
            <a:r>
              <a:rPr sz="4800" spc="-60" dirty="0">
                <a:latin typeface="Calibri-Light"/>
                <a:cs typeface="Calibri-Light"/>
              </a:rPr>
              <a:t>carcinoma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5204" y="1449958"/>
            <a:ext cx="3289300" cy="247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211951" y="1839976"/>
          <a:ext cx="4937759" cy="356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/>
                <a:gridCol w="1645920"/>
                <a:gridCol w="1645919"/>
              </a:tblGrid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Small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Large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Cell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shape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Round,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3980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fusiform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Polygonal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N?C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ratio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High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Low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Chromatin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Fine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Coarse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Nuceoli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Indistinct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Prominent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 marL="93980" marR="1066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DNA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staining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of  vessels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Frequent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Rare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2516758" y="3926509"/>
            <a:ext cx="3289300" cy="246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83055" y="788034"/>
            <a:ext cx="43980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Small </a:t>
            </a:r>
            <a:r>
              <a:rPr sz="4800" spc="-40" dirty="0">
                <a:latin typeface="Calibri-Light"/>
                <a:cs typeface="Calibri-Light"/>
              </a:rPr>
              <a:t>cell</a:t>
            </a:r>
            <a:r>
              <a:rPr sz="4800" spc="-204" dirty="0">
                <a:latin typeface="Calibri-Light"/>
                <a:cs typeface="Calibri-Light"/>
              </a:rPr>
              <a:t> </a:t>
            </a:r>
            <a:r>
              <a:rPr sz="4800" spc="-45" dirty="0">
                <a:latin typeface="Calibri-Light"/>
                <a:cs typeface="Calibri-Light"/>
              </a:rPr>
              <a:t>immuno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3709035" cy="1687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CK7+ve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48500"/>
              </a:lnSpc>
              <a:spcBef>
                <a:spcPts val="125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MNF-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paranuclear dot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like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positivity  CD56,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synaptophysin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470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0" dirty="0">
                <a:latin typeface="Calibri-Light"/>
                <a:cs typeface="Calibri-Light"/>
              </a:rPr>
              <a:t>R8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208026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EBUS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7130"/>
              </a:lnSpc>
              <a:spcBef>
                <a:spcPts val="1010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Lymph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node</a:t>
            </a:r>
            <a:r>
              <a:rPr sz="2000" spc="-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staging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Diagnostic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samples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09460" y="758825"/>
            <a:ext cx="5181600" cy="3940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20410" y="3162300"/>
            <a:ext cx="2578100" cy="314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292049"/>
            <a:ext cx="514921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Squamous</a:t>
            </a:r>
            <a:r>
              <a:rPr sz="4800" spc="-160" dirty="0">
                <a:latin typeface="Calibri-Light"/>
                <a:cs typeface="Calibri-Light"/>
              </a:rPr>
              <a:t> </a:t>
            </a:r>
            <a:r>
              <a:rPr sz="4800" spc="-60" dirty="0">
                <a:latin typeface="Calibri-Light"/>
                <a:cs typeface="Calibri-Light"/>
              </a:rPr>
              <a:t>carcinoma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684756"/>
            <a:ext cx="4533265" cy="2109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8300"/>
              </a:lnSpc>
              <a:spcBef>
                <a:spcPts val="10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May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show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central necrosis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cavitation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Nests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strands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 cells. Irregular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nuclei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Keratinisation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or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intercellular</a:t>
            </a:r>
            <a:r>
              <a:rPr sz="20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bridges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2160"/>
              </a:lnSpc>
              <a:spcBef>
                <a:spcPts val="1440"/>
              </a:spcBef>
            </a:pP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Variants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papillary,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clear cell, small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cell and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basaloid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211951" y="1839976"/>
          <a:ext cx="4936490" cy="2559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8245"/>
                <a:gridCol w="2468245"/>
              </a:tblGrid>
              <a:tr h="639445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Cell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4615" marR="5384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Usual  imm</a:t>
                      </a:r>
                      <a:r>
                        <a:rPr sz="1800" b="1" spc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nop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otype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Squamous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 marR="36322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CK5+,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CK7+/-,TTF-1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- , 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CD56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p63, p40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+ve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Adeno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CK5-, CK7+,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TTF-1</a:t>
                      </a:r>
                      <a:r>
                        <a:rPr sz="18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+,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CD56</a:t>
                      </a:r>
                      <a:r>
                        <a:rPr sz="18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Small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 marR="56007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CK5-,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CK7+,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TTF-1+, 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CD56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+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21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684756"/>
            <a:ext cx="3970654" cy="319151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M71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T1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tumour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RUL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Peripheral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palisade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Small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hyperchromatic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cells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Some studies suggest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worse</a:t>
            </a:r>
            <a:r>
              <a:rPr sz="20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prognosis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44461" y="2194051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20396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0" dirty="0">
                <a:latin typeface="Calibri-Light"/>
                <a:cs typeface="Calibri-Light"/>
              </a:rPr>
              <a:t>Case</a:t>
            </a:r>
            <a:r>
              <a:rPr sz="4800" spc="-170" dirty="0">
                <a:latin typeface="Calibri-Light"/>
                <a:cs typeface="Calibri-Light"/>
              </a:rPr>
              <a:t> </a:t>
            </a:r>
            <a:r>
              <a:rPr sz="4800" spc="-35" dirty="0">
                <a:latin typeface="Calibri-Light"/>
                <a:cs typeface="Calibri-Light"/>
              </a:rPr>
              <a:t>18,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03809"/>
            <a:ext cx="3739515" cy="65913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Case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18</a:t>
            </a:r>
            <a:endParaRPr sz="20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20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F53 Unexplained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pleural thickening</a:t>
            </a:r>
            <a:r>
              <a:rPr sz="18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03012" y="2232532"/>
            <a:ext cx="11061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nd</a:t>
            </a:r>
            <a:r>
              <a:rPr sz="18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effusion.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42661" y="501904"/>
            <a:ext cx="4037076" cy="3499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69123" y="3130550"/>
            <a:ext cx="4037076" cy="3181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solidFill>
                  <a:srgbClr val="404040"/>
                </a:solidFill>
                <a:latin typeface="Calibri-Light"/>
                <a:cs typeface="Calibri-Light"/>
              </a:rPr>
              <a:t>17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1831975"/>
            <a:ext cx="1280160" cy="123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F65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Mass in</a:t>
            </a:r>
            <a:r>
              <a:rPr sz="2000" spc="-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RUL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12717" y="580390"/>
            <a:ext cx="4037076" cy="3198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10348" y="3113023"/>
            <a:ext cx="4037076" cy="3198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80067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5" dirty="0">
                <a:latin typeface="Calibri-Light"/>
                <a:cs typeface="Calibri-Light"/>
              </a:rPr>
              <a:t>Pleomorphic/giant </a:t>
            </a:r>
            <a:r>
              <a:rPr sz="4800" spc="-40" dirty="0">
                <a:latin typeface="Calibri-Light"/>
                <a:cs typeface="Calibri-Light"/>
              </a:rPr>
              <a:t>cell</a:t>
            </a:r>
            <a:r>
              <a:rPr sz="4800" spc="-245" dirty="0">
                <a:latin typeface="Calibri-Light"/>
                <a:cs typeface="Calibri-Light"/>
              </a:rPr>
              <a:t> </a:t>
            </a:r>
            <a:r>
              <a:rPr sz="4800" spc="-60" dirty="0">
                <a:latin typeface="Calibri-Light"/>
                <a:cs typeface="Calibri-Light"/>
              </a:rPr>
              <a:t>carcinoma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1831975"/>
            <a:ext cx="246507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Sarcomatoid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carcinoma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 marR="141605">
              <a:lnSpc>
                <a:spcPct val="148500"/>
              </a:lnSpc>
              <a:spcBef>
                <a:spcPts val="125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Spindle cell</a:t>
            </a:r>
            <a:r>
              <a:rPr sz="2000" spc="-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carcinoma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Giant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cell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Pleomorphic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carcinoma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97548" y="1684756"/>
            <a:ext cx="4365625" cy="120523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1%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all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malignancies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2160"/>
              </a:lnSpc>
              <a:spcBef>
                <a:spcPts val="1440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Cytokeratin,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CEA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 EMA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usually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variably  expressed.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16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2978785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M46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48500"/>
              </a:lnSpc>
              <a:spcBef>
                <a:spcPts val="125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Right upper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lobe</a:t>
            </a:r>
            <a:r>
              <a:rPr sz="2000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pneumonia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Failed to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resolve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Hypoxia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9800" y="1027811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8240" y="451230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9007" y="2050669"/>
            <a:ext cx="4036949" cy="3198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16723" y="3314179"/>
            <a:ext cx="4037076" cy="3198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40805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0" dirty="0">
                <a:latin typeface="Calibri-Light"/>
                <a:cs typeface="Calibri-Light"/>
              </a:rPr>
              <a:t>Adenocarcinoma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03809"/>
            <a:ext cx="2823845" cy="333184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Patterns</a:t>
            </a:r>
            <a:endParaRPr sz="20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20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Lepidic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Acinar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Papillary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Micropapillary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Solid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Mucinous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adenocarcinoma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Foetal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Enteric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13811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Lepidic</a:t>
            </a:r>
            <a:r>
              <a:rPr spc="-50" dirty="0"/>
              <a:t> </a:t>
            </a:r>
            <a:r>
              <a:rPr spc="-10" dirty="0"/>
              <a:t>(BAC)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6002" y="2162683"/>
            <a:ext cx="3820795" cy="87058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95580" marR="5080" indent="-182880">
              <a:lnSpc>
                <a:spcPts val="1939"/>
              </a:lnSpc>
              <a:spcBef>
                <a:spcPts val="34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Monomorphic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cells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little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atypia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may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be 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multifocal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6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Aerogenous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dissemination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6002" y="3653408"/>
            <a:ext cx="2985770" cy="131826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84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Immuno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0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CK7,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TTF-1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+ve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90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CEA,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Ber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EP4,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AUA-1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Mucinous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enteral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–</a:t>
            </a:r>
            <a:r>
              <a:rPr sz="18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CK20,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2815" y="4671821"/>
            <a:ext cx="527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x-2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42150" y="2625725"/>
            <a:ext cx="3289300" cy="246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73700" y="1006475"/>
            <a:ext cx="3289300" cy="246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97500" y="3808933"/>
            <a:ext cx="3365500" cy="241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02700" y="593725"/>
            <a:ext cx="3289299" cy="2463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56121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0" dirty="0">
                <a:latin typeface="Calibri-Light"/>
                <a:cs typeface="Calibri-Light"/>
              </a:rPr>
              <a:t>TNM </a:t>
            </a:r>
            <a:r>
              <a:rPr sz="4800" spc="-65" dirty="0">
                <a:latin typeface="Calibri-Light"/>
                <a:cs typeface="Calibri-Light"/>
              </a:rPr>
              <a:t>staging </a:t>
            </a:r>
            <a:r>
              <a:rPr sz="4800" spc="-25" dirty="0">
                <a:latin typeface="Calibri-Light"/>
                <a:cs typeface="Calibri-Light"/>
              </a:rPr>
              <a:t>8</a:t>
            </a:r>
            <a:r>
              <a:rPr sz="4800" spc="-37" baseline="25173" dirty="0">
                <a:latin typeface="Calibri-Light"/>
                <a:cs typeface="Calibri-Light"/>
              </a:rPr>
              <a:t>th</a:t>
            </a:r>
            <a:r>
              <a:rPr sz="4800" spc="187" baseline="25173" dirty="0">
                <a:latin typeface="Calibri-Light"/>
                <a:cs typeface="Calibri-Light"/>
              </a:rPr>
              <a:t> </a:t>
            </a:r>
            <a:r>
              <a:rPr sz="4800" spc="-45" dirty="0">
                <a:latin typeface="Calibri-Light"/>
                <a:cs typeface="Calibri-Light"/>
              </a:rPr>
              <a:t>edition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2551302"/>
            <a:ext cx="26479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404040"/>
                </a:solidFill>
                <a:latin typeface="Calibri"/>
                <a:cs typeface="Calibri"/>
              </a:rPr>
              <a:t>T0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9233" y="2551302"/>
            <a:ext cx="231711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900" spc="-10" dirty="0">
                <a:solidFill>
                  <a:srgbClr val="404040"/>
                </a:solidFill>
                <a:latin typeface="Calibri"/>
                <a:cs typeface="Calibri"/>
              </a:rPr>
              <a:t>evidence </a:t>
            </a: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sz="19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primary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6324" y="3312033"/>
            <a:ext cx="2921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404040"/>
                </a:solidFill>
                <a:latin typeface="Calibri"/>
                <a:cs typeface="Calibri"/>
              </a:rPr>
              <a:t>Tis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99233" y="3312033"/>
            <a:ext cx="1717039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404040"/>
                </a:solidFill>
                <a:latin typeface="Calibri"/>
                <a:cs typeface="Calibri"/>
              </a:rPr>
              <a:t>Carcinoma </a:t>
            </a: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sz="19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Calibri"/>
                <a:cs typeface="Calibri"/>
              </a:rPr>
              <a:t>situ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6324" y="4074033"/>
            <a:ext cx="159702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35025" algn="l"/>
              </a:tabLst>
            </a:pP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T1	</a:t>
            </a:r>
            <a:r>
              <a:rPr sz="1900" spc="-10" dirty="0">
                <a:solidFill>
                  <a:srgbClr val="404040"/>
                </a:solidFill>
                <a:latin typeface="Calibri"/>
                <a:cs typeface="Calibri"/>
              </a:rPr>
              <a:t>&lt;30mm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6002" y="4336237"/>
            <a:ext cx="23418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T1mi 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minimally</a:t>
            </a:r>
            <a:r>
              <a:rPr sz="1700" spc="-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invasive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6002" y="4594097"/>
            <a:ext cx="537210" cy="800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ts val="2035"/>
              </a:lnSpc>
              <a:spcBef>
                <a:spcPts val="100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T1a</a:t>
            </a:r>
            <a:endParaRPr sz="1700">
              <a:latin typeface="Calibri"/>
              <a:cs typeface="Calibri"/>
            </a:endParaRPr>
          </a:p>
          <a:p>
            <a:pPr marL="195580" indent="-182880">
              <a:lnSpc>
                <a:spcPts val="2030"/>
              </a:lnSpc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T1b</a:t>
            </a:r>
            <a:endParaRPr sz="1700">
              <a:latin typeface="Calibri"/>
              <a:cs typeface="Calibri"/>
            </a:endParaRPr>
          </a:p>
          <a:p>
            <a:pPr marL="195580" indent="-182880">
              <a:lnSpc>
                <a:spcPts val="2035"/>
              </a:lnSpc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T1c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99233" y="4594097"/>
            <a:ext cx="875030" cy="8007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180"/>
              </a:spcBef>
            </a:pP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&lt;10mm  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10</a:t>
            </a: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1960"/>
              </a:lnSpc>
            </a:pP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30</a:t>
            </a: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76324" y="1790826"/>
            <a:ext cx="7798434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35025" algn="l"/>
                <a:tab pos="5133340" algn="l"/>
                <a:tab pos="5956300" algn="l"/>
              </a:tabLst>
            </a:pPr>
            <a:r>
              <a:rPr sz="1900" spc="-45" dirty="0">
                <a:solidFill>
                  <a:srgbClr val="404040"/>
                </a:solidFill>
                <a:latin typeface="Calibri"/>
                <a:cs typeface="Calibri"/>
              </a:rPr>
              <a:t>Tx	</a:t>
            </a: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Primary tumour</a:t>
            </a:r>
            <a:r>
              <a:rPr sz="19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Calibri"/>
                <a:cs typeface="Calibri"/>
              </a:rPr>
              <a:t>not</a:t>
            </a:r>
            <a:r>
              <a:rPr sz="19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assessed	T2	</a:t>
            </a:r>
            <a:r>
              <a:rPr sz="1900" spc="-10" dirty="0">
                <a:solidFill>
                  <a:srgbClr val="404040"/>
                </a:solidFill>
                <a:latin typeface="Calibri"/>
                <a:cs typeface="Calibri"/>
              </a:rPr>
              <a:t>tumours</a:t>
            </a:r>
            <a:r>
              <a:rPr sz="19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30-50mm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97548" y="2052955"/>
            <a:ext cx="4857115" cy="257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4800" indent="-182880">
              <a:lnSpc>
                <a:spcPts val="2035"/>
              </a:lnSpc>
              <a:spcBef>
                <a:spcPts val="10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Or+ </a:t>
            </a: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involves </a:t>
            </a: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main </a:t>
            </a: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bronchus</a:t>
            </a:r>
            <a:endParaRPr sz="1700">
              <a:latin typeface="Calibri"/>
              <a:cs typeface="Calibri"/>
            </a:endParaRPr>
          </a:p>
          <a:p>
            <a:pPr marL="304800" indent="-182880">
              <a:lnSpc>
                <a:spcPts val="2030"/>
              </a:lnSpc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Invades </a:t>
            </a: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visceral</a:t>
            </a:r>
            <a:r>
              <a:rPr sz="1700" spc="-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pleura</a:t>
            </a:r>
            <a:endParaRPr sz="1700">
              <a:latin typeface="Calibri"/>
              <a:cs typeface="Calibri"/>
            </a:endParaRPr>
          </a:p>
          <a:p>
            <a:pPr marL="304800" indent="-182880">
              <a:lnSpc>
                <a:spcPts val="2030"/>
              </a:lnSpc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Atelectasis</a:t>
            </a:r>
            <a:r>
              <a:rPr sz="17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tomhilum</a:t>
            </a:r>
            <a:endParaRPr sz="1700">
              <a:latin typeface="Calibri"/>
              <a:cs typeface="Calibri"/>
            </a:endParaRPr>
          </a:p>
          <a:p>
            <a:pPr marL="304800" indent="-182880">
              <a:lnSpc>
                <a:spcPts val="2030"/>
              </a:lnSpc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T2a</a:t>
            </a:r>
            <a:r>
              <a:rPr sz="1700" spc="-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30-40mm</a:t>
            </a:r>
            <a:endParaRPr sz="1700">
              <a:latin typeface="Calibri"/>
              <a:cs typeface="Calibri"/>
            </a:endParaRPr>
          </a:p>
          <a:p>
            <a:pPr marL="304800" indent="-182880">
              <a:lnSpc>
                <a:spcPts val="2035"/>
              </a:lnSpc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T2b</a:t>
            </a:r>
            <a:r>
              <a:rPr sz="1700" spc="-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40-50mm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T3 </a:t>
            </a:r>
            <a:r>
              <a:rPr sz="1900" spc="-10" dirty="0">
                <a:solidFill>
                  <a:srgbClr val="404040"/>
                </a:solidFill>
                <a:latin typeface="Calibri"/>
                <a:cs typeface="Calibri"/>
              </a:rPr>
              <a:t>tumours </a:t>
            </a: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50-70</a:t>
            </a:r>
            <a:r>
              <a:rPr sz="19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mm</a:t>
            </a:r>
            <a:endParaRPr sz="1900">
              <a:latin typeface="Calibri"/>
              <a:cs typeface="Calibri"/>
            </a:endParaRPr>
          </a:p>
          <a:p>
            <a:pPr marL="607060" marR="5080" lvl="1" indent="-182880">
              <a:lnSpc>
                <a:spcPct val="70100"/>
              </a:lnSpc>
              <a:spcBef>
                <a:spcPts val="1200"/>
              </a:spcBef>
              <a:buClr>
                <a:srgbClr val="E38312"/>
              </a:buClr>
              <a:buChar char="◦"/>
              <a:tabLst>
                <a:tab pos="607060" algn="l"/>
              </a:tabLst>
            </a:pPr>
            <a:r>
              <a:rPr sz="2200" spc="-5" dirty="0">
                <a:solidFill>
                  <a:srgbClr val="404040"/>
                </a:solidFill>
                <a:latin typeface="Calibri"/>
                <a:cs typeface="Calibri"/>
              </a:rPr>
              <a:t>Or </a:t>
            </a:r>
            <a:r>
              <a:rPr sz="2200" spc="-15" dirty="0">
                <a:solidFill>
                  <a:srgbClr val="404040"/>
                </a:solidFill>
                <a:latin typeface="Calibri"/>
                <a:cs typeface="Calibri"/>
              </a:rPr>
              <a:t>invades parietal pleura, chest </a:t>
            </a:r>
            <a:r>
              <a:rPr sz="2200" spc="-10" dirty="0">
                <a:solidFill>
                  <a:srgbClr val="404040"/>
                </a:solidFill>
                <a:latin typeface="Calibri"/>
                <a:cs typeface="Calibri"/>
              </a:rPr>
              <a:t>wall,  phrenic nerve, pericardium, tumour  </a:t>
            </a:r>
            <a:r>
              <a:rPr sz="2200" spc="-5" dirty="0">
                <a:solidFill>
                  <a:srgbClr val="404040"/>
                </a:solidFill>
                <a:latin typeface="Calibri"/>
                <a:cs typeface="Calibri"/>
              </a:rPr>
              <a:t>in same</a:t>
            </a:r>
            <a:r>
              <a:rPr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alibri"/>
                <a:cs typeface="Calibri"/>
              </a:rPr>
              <a:t>lobe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97548" y="4722114"/>
            <a:ext cx="4831715" cy="909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175"/>
              </a:lnSpc>
              <a:spcBef>
                <a:spcPts val="95"/>
              </a:spcBef>
              <a:tabLst>
                <a:tab pos="835025" algn="l"/>
              </a:tabLst>
            </a:pPr>
            <a:r>
              <a:rPr sz="1900" spc="-5" dirty="0">
                <a:solidFill>
                  <a:srgbClr val="404040"/>
                </a:solidFill>
                <a:latin typeface="Calibri"/>
                <a:cs typeface="Calibri"/>
              </a:rPr>
              <a:t>T4	</a:t>
            </a:r>
            <a:r>
              <a:rPr sz="1900" spc="-10" dirty="0">
                <a:solidFill>
                  <a:srgbClr val="404040"/>
                </a:solidFill>
                <a:latin typeface="Calibri"/>
                <a:cs typeface="Calibri"/>
              </a:rPr>
              <a:t>&gt;70mm</a:t>
            </a:r>
            <a:endParaRPr sz="1900">
              <a:latin typeface="Calibri"/>
              <a:cs typeface="Calibri"/>
            </a:endParaRPr>
          </a:p>
          <a:p>
            <a:pPr marL="304800" marR="5080" indent="-182880">
              <a:lnSpc>
                <a:spcPct val="70000"/>
              </a:lnSpc>
              <a:spcBef>
                <a:spcPts val="509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Or 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diaphragm,. Heart,vessels, </a:t>
            </a: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recurrent 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laryngeal  nerve, </a:t>
            </a: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carina, trachea, oesophagus, </a:t>
            </a: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vertebra </a:t>
            </a:r>
            <a:r>
              <a:rPr sz="1700" spc="-5" dirty="0">
                <a:solidFill>
                  <a:srgbClr val="404040"/>
                </a:solidFill>
                <a:latin typeface="Calibri"/>
                <a:cs typeface="Calibri"/>
              </a:rPr>
              <a:t>or  </a:t>
            </a:r>
            <a:r>
              <a:rPr sz="1700" spc="-10" dirty="0">
                <a:solidFill>
                  <a:srgbClr val="404040"/>
                </a:solidFill>
                <a:latin typeface="Calibri"/>
                <a:cs typeface="Calibri"/>
              </a:rPr>
              <a:t>ipsilateral</a:t>
            </a:r>
            <a:r>
              <a:rPr sz="17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404040"/>
                </a:solidFill>
                <a:latin typeface="Calibri"/>
                <a:cs typeface="Calibri"/>
              </a:rPr>
              <a:t>nerve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22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228219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F68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7130"/>
              </a:lnSpc>
              <a:spcBef>
                <a:spcPts val="101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Recurrent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pneumonia 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RUL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collapse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70779" y="1246505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23580" y="4001274"/>
            <a:ext cx="3315462" cy="2627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31299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5" dirty="0">
                <a:latin typeface="Calibri-Light"/>
                <a:cs typeface="Calibri-Light"/>
              </a:rPr>
              <a:t>Hamartomas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4690110" cy="19621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Disorganised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mix of connective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epithelial  tissues.</a:t>
            </a:r>
            <a:endParaRPr sz="2000">
              <a:latin typeface="Calibri"/>
              <a:cs typeface="Calibri"/>
            </a:endParaRPr>
          </a:p>
          <a:p>
            <a:pPr marL="12700" marR="414655">
              <a:lnSpc>
                <a:spcPts val="3550"/>
              </a:lnSpc>
              <a:spcBef>
                <a:spcPts val="29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Usually parenchymal,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10%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endobronchial  Sharply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circumscribed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May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calcify,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ossify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72200" y="802386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14541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23/30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2138654"/>
            <a:ext cx="3361054" cy="2284730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M56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RUL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mass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at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mitral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valve</a:t>
            </a:r>
            <a:r>
              <a:rPr sz="20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surgery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F53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RML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nodules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98286" y="603123"/>
            <a:ext cx="4037076" cy="3092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40471" y="3723030"/>
            <a:ext cx="3561969" cy="2822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18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1422400" cy="2374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Pitfalls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304800" indent="-182880">
              <a:lnSpc>
                <a:spcPct val="100000"/>
              </a:lnSpc>
              <a:spcBef>
                <a:spcPts val="145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20" dirty="0">
                <a:solidFill>
                  <a:srgbClr val="404040"/>
                </a:solidFill>
                <a:latin typeface="Calibri"/>
                <a:cs typeface="Calibri"/>
              </a:rPr>
              <a:t>Layers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E38312"/>
              </a:buClr>
              <a:buFont typeface="Calibri"/>
              <a:buChar char="◦"/>
            </a:pPr>
            <a:endParaRPr sz="2500">
              <a:latin typeface="Times New Roman"/>
              <a:cs typeface="Times New Roman"/>
            </a:endParaRPr>
          </a:p>
          <a:p>
            <a:pPr marL="304800" indent="-182880">
              <a:lnSpc>
                <a:spcPct val="100000"/>
              </a:lnSpc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Maturation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E38312"/>
              </a:buClr>
              <a:buFont typeface="Calibri"/>
              <a:buChar char="◦"/>
            </a:pPr>
            <a:endParaRPr sz="2500">
              <a:latin typeface="Times New Roman"/>
              <a:cs typeface="Times New Roman"/>
            </a:endParaRPr>
          </a:p>
          <a:p>
            <a:pPr marL="304800" indent="-182880">
              <a:lnSpc>
                <a:spcPct val="100000"/>
              </a:lnSpc>
              <a:spcBef>
                <a:spcPts val="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Entrapment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9800" y="2995612"/>
            <a:ext cx="4037076" cy="318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92923" y="450087"/>
            <a:ext cx="4037076" cy="3181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5608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0" dirty="0">
                <a:latin typeface="Calibri-Light"/>
                <a:cs typeface="Calibri-Light"/>
              </a:rPr>
              <a:t>Chondroid</a:t>
            </a:r>
            <a:r>
              <a:rPr sz="4800" spc="-120" dirty="0">
                <a:latin typeface="Calibri-Light"/>
                <a:cs typeface="Calibri-Light"/>
              </a:rPr>
              <a:t> </a:t>
            </a:r>
            <a:r>
              <a:rPr sz="4800" spc="-60" dirty="0">
                <a:latin typeface="Calibri-Light"/>
                <a:cs typeface="Calibri-Light"/>
              </a:rPr>
              <a:t>hamartoma/cho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18120" y="1079246"/>
            <a:ext cx="1888489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60"/>
              </a:lnSpc>
            </a:pPr>
            <a:r>
              <a:rPr sz="4800" spc="-50" dirty="0">
                <a:solidFill>
                  <a:srgbClr val="404040"/>
                </a:solidFill>
                <a:latin typeface="Calibri-Light"/>
                <a:cs typeface="Calibri-Light"/>
              </a:rPr>
              <a:t>nd</a:t>
            </a:r>
            <a:r>
              <a:rPr sz="4800" spc="-145" dirty="0">
                <a:solidFill>
                  <a:srgbClr val="404040"/>
                </a:solidFill>
                <a:latin typeface="Calibri-Light"/>
                <a:cs typeface="Calibri-Light"/>
              </a:rPr>
              <a:t>r</a:t>
            </a:r>
            <a:r>
              <a:rPr sz="4800" spc="-50" dirty="0">
                <a:solidFill>
                  <a:srgbClr val="404040"/>
                </a:solidFill>
                <a:latin typeface="Calibri-Light"/>
                <a:cs typeface="Calibri-Light"/>
              </a:rPr>
              <a:t>o</a:t>
            </a:r>
            <a:r>
              <a:rPr sz="4800" spc="-55" dirty="0">
                <a:solidFill>
                  <a:srgbClr val="404040"/>
                </a:solidFill>
                <a:latin typeface="Calibri-Light"/>
                <a:cs typeface="Calibri-Light"/>
              </a:rPr>
              <a:t>m</a:t>
            </a: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a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82179" y="1332357"/>
            <a:ext cx="3724021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20666" y="2299589"/>
            <a:ext cx="4036948" cy="3198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8200" y="3290036"/>
            <a:ext cx="4037076" cy="3198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7426" y="2336736"/>
            <a:ext cx="3398774" cy="3840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80738" y="582676"/>
            <a:ext cx="3398773" cy="3840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43448" y="1825675"/>
            <a:ext cx="4038600" cy="4162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3280" y="1846262"/>
            <a:ext cx="3906139" cy="4022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33667" y="1846262"/>
            <a:ext cx="3906138" cy="4022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292049"/>
            <a:ext cx="8444230" cy="137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330"/>
              </a:lnSpc>
              <a:spcBef>
                <a:spcPts val="100"/>
              </a:spcBef>
            </a:pPr>
            <a:r>
              <a:rPr sz="4800" spc="-80" dirty="0">
                <a:latin typeface="Calibri-Light"/>
                <a:cs typeface="Calibri-Light"/>
              </a:rPr>
              <a:t>Tracheobronchial gland:Tumours</a:t>
            </a:r>
            <a:r>
              <a:rPr sz="4800" spc="-204" dirty="0">
                <a:latin typeface="Calibri-Light"/>
                <a:cs typeface="Calibri-Light"/>
              </a:rPr>
              <a:t> </a:t>
            </a:r>
            <a:r>
              <a:rPr sz="4800" spc="-25" dirty="0">
                <a:latin typeface="Calibri-Light"/>
                <a:cs typeface="Calibri-Light"/>
              </a:rPr>
              <a:t>of</a:t>
            </a:r>
            <a:endParaRPr sz="4800">
              <a:latin typeface="Calibri-Light"/>
              <a:cs typeface="Calibri-Light"/>
            </a:endParaRPr>
          </a:p>
          <a:p>
            <a:pPr marL="12700">
              <a:lnSpc>
                <a:spcPts val="5330"/>
              </a:lnSpc>
            </a:pPr>
            <a:r>
              <a:rPr sz="4800" spc="-55" dirty="0">
                <a:latin typeface="Calibri-Light"/>
                <a:cs typeface="Calibri-Light"/>
              </a:rPr>
              <a:t>salivary </a:t>
            </a:r>
            <a:r>
              <a:rPr sz="4800" spc="-45" dirty="0">
                <a:latin typeface="Calibri-Light"/>
                <a:cs typeface="Calibri-Light"/>
              </a:rPr>
              <a:t>gland</a:t>
            </a:r>
            <a:r>
              <a:rPr sz="4800" spc="-140" dirty="0">
                <a:latin typeface="Calibri-Light"/>
                <a:cs typeface="Calibri-Light"/>
              </a:rPr>
              <a:t> </a:t>
            </a:r>
            <a:r>
              <a:rPr sz="4800" spc="-45" dirty="0">
                <a:latin typeface="Calibri-Light"/>
                <a:cs typeface="Calibri-Light"/>
              </a:rPr>
              <a:t>type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4526915" cy="314071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360045">
              <a:lnSpc>
                <a:spcPts val="2160"/>
              </a:lnSpc>
              <a:spcBef>
                <a:spcPts val="37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Seromucous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galnds of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bronchial wall are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similar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the minor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salivary</a:t>
            </a:r>
            <a:r>
              <a:rPr sz="20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glands.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Adenoid</a:t>
            </a:r>
            <a:r>
              <a:rPr sz="20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cystic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Slow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growing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 infiltrative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  <a:spcBef>
                <a:spcPts val="1165"/>
              </a:spcBef>
            </a:pP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Well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demarcated groups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with small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cyst</a:t>
            </a:r>
            <a:r>
              <a:rPr sz="20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like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spaces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Myoepithelial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differentiation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59600" y="2682875"/>
            <a:ext cx="3454400" cy="2349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684756"/>
            <a:ext cx="2014855" cy="930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8500"/>
              </a:lnSpc>
              <a:spcBef>
                <a:spcPts val="100"/>
              </a:spcBef>
            </a:pPr>
            <a:r>
              <a:rPr spc="-5" dirty="0"/>
              <a:t>Mucoepidermoid  </a:t>
            </a:r>
            <a:r>
              <a:rPr dirty="0"/>
              <a:t>0.1%. Main</a:t>
            </a:r>
            <a:r>
              <a:rPr spc="-90" dirty="0"/>
              <a:t> </a:t>
            </a:r>
            <a:r>
              <a:rPr spc="-15" dirty="0"/>
              <a:t>airways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6324" y="3188588"/>
            <a:ext cx="3599815" cy="123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Acinic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cell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Epithelial-myoepithelial</a:t>
            </a:r>
            <a:r>
              <a:rPr sz="20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carcinoma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05628" y="365125"/>
            <a:ext cx="2968498" cy="21871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19800" y="2552319"/>
            <a:ext cx="2988818" cy="2238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76640" y="4782172"/>
            <a:ext cx="2524759" cy="18911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23641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5" dirty="0">
                <a:latin typeface="Calibri-Light"/>
                <a:cs typeface="Calibri-Light"/>
              </a:rPr>
              <a:t>Infections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197612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R12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F39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48500"/>
              </a:lnSpc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Bronchiectasis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Shadowing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?</a:t>
            </a:r>
            <a:r>
              <a:rPr sz="2000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cause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05550" y="1660588"/>
            <a:ext cx="4038600" cy="4516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0225" y="1825663"/>
            <a:ext cx="4038600" cy="4516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00800" y="614426"/>
            <a:ext cx="4038600" cy="4516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29832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80" dirty="0">
                <a:latin typeface="Calibri-Light"/>
                <a:cs typeface="Calibri-Light"/>
              </a:rPr>
              <a:t>Tuberculosis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03809"/>
            <a:ext cx="3683000" cy="162813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Mycobacterial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infection</a:t>
            </a:r>
            <a:endParaRPr sz="20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20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Organisms often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scanty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Fibro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caseous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cavitation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often</a:t>
            </a:r>
            <a:r>
              <a:rPr sz="18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apical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Granulomatous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inflammation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ZN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 stain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26504" y="3713162"/>
            <a:ext cx="3289300" cy="246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69125" y="526287"/>
            <a:ext cx="3289300" cy="246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solidFill>
                  <a:srgbClr val="404040"/>
                </a:solidFill>
                <a:latin typeface="Calibri-Light"/>
                <a:cs typeface="Calibri-Light"/>
              </a:rPr>
              <a:t>20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39827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Death </a:t>
            </a:r>
            <a:r>
              <a:rPr spc="-5" dirty="0"/>
              <a:t>one month post-lung</a:t>
            </a:r>
            <a:r>
              <a:rPr spc="-45" dirty="0"/>
              <a:t> </a:t>
            </a:r>
            <a:r>
              <a:rPr spc="-5" dirty="0"/>
              <a:t>transplant</a:t>
            </a:r>
          </a:p>
        </p:txBody>
      </p:sp>
      <p:sp>
        <p:nvSpPr>
          <p:cNvPr id="5" name="object 5"/>
          <p:cNvSpPr/>
          <p:nvPr/>
        </p:nvSpPr>
        <p:spPr>
          <a:xfrm>
            <a:off x="7898130" y="806450"/>
            <a:ext cx="2741676" cy="2171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98130" y="3490976"/>
            <a:ext cx="2743200" cy="2173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21454" y="3490848"/>
            <a:ext cx="2846324" cy="2255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12763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</a:t>
            </a:r>
            <a:r>
              <a:rPr spc="-45" dirty="0"/>
              <a:t>r</a:t>
            </a:r>
            <a:r>
              <a:rPr dirty="0"/>
              <a:t>an</a:t>
            </a:r>
            <a:r>
              <a:rPr spc="0" dirty="0"/>
              <a:t>u</a:t>
            </a:r>
            <a:r>
              <a:rPr dirty="0"/>
              <a:t>lo</a:t>
            </a:r>
            <a:r>
              <a:rPr spc="-10" dirty="0"/>
              <a:t>m</a:t>
            </a:r>
            <a:r>
              <a:rPr dirty="0"/>
              <a:t>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6002" y="2613786"/>
            <a:ext cx="2132965" cy="159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Sarcoidosis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E38312"/>
              </a:buClr>
              <a:buFont typeface="Calibri"/>
              <a:buChar char="◦"/>
            </a:pPr>
            <a:endParaRPr sz="2500">
              <a:latin typeface="Times New Roman"/>
              <a:cs typeface="Times New Roman"/>
            </a:endParaRPr>
          </a:p>
          <a:p>
            <a:pPr marL="195580" indent="-182880">
              <a:lnSpc>
                <a:spcPct val="100000"/>
              </a:lnSpc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Tuberculosis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E38312"/>
              </a:buClr>
              <a:buFont typeface="Calibri"/>
              <a:buChar char="◦"/>
            </a:pPr>
            <a:endParaRPr sz="2500">
              <a:latin typeface="Times New Roman"/>
              <a:cs typeface="Times New Roman"/>
            </a:endParaRPr>
          </a:p>
          <a:p>
            <a:pPr marL="195580" indent="-182880">
              <a:lnSpc>
                <a:spcPct val="100000"/>
              </a:lnSpc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Rheumatoid</a:t>
            </a:r>
            <a:r>
              <a:rPr sz="1800" spc="-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nodules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48200" y="1605013"/>
            <a:ext cx="4038600" cy="4516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23431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Opportunist</a:t>
            </a:r>
            <a:r>
              <a:rPr spc="-70" dirty="0"/>
              <a:t> </a:t>
            </a:r>
            <a:r>
              <a:rPr spc="-5" dirty="0"/>
              <a:t>infections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76324" y="2707795"/>
            <a:ext cx="4618990" cy="13049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Usually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 the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setting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sz="20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immunosuppression</a:t>
            </a:r>
            <a:endParaRPr sz="20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20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20" dirty="0">
                <a:solidFill>
                  <a:srgbClr val="404040"/>
                </a:solidFill>
                <a:latin typeface="Calibri"/>
                <a:cs typeface="Calibri"/>
              </a:rPr>
              <a:t>Transplant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4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Immunological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disease</a:t>
            </a:r>
            <a:endParaRPr sz="1800">
              <a:latin typeface="Calibri"/>
              <a:cs typeface="Calibri"/>
            </a:endParaRPr>
          </a:p>
          <a:p>
            <a:pPr marL="304800" indent="-182880">
              <a:lnSpc>
                <a:spcPct val="100000"/>
              </a:lnSpc>
              <a:spcBef>
                <a:spcPts val="380"/>
              </a:spcBef>
              <a:buClr>
                <a:srgbClr val="E38312"/>
              </a:buClr>
              <a:buChar char="◦"/>
              <a:tabLst>
                <a:tab pos="305435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Haematological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malignancy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6109" y="1862455"/>
            <a:ext cx="4921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Vi</a:t>
            </a:r>
            <a:r>
              <a:rPr sz="2000" spc="-4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06109" y="2472055"/>
            <a:ext cx="10420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CMV,</a:t>
            </a:r>
            <a:r>
              <a:rPr sz="2000" spc="-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HSV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06109" y="3081908"/>
            <a:ext cx="7067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20508" y="3386709"/>
            <a:ext cx="11461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Candida 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Aspe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gil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us  Mucor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19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684756"/>
            <a:ext cx="4274820" cy="228727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M57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Failing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renal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transplant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Immunosuppressed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Abscess in RLL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post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Klebsiella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pneumonia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44461" y="1372361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8197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Cavities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6002" y="3017901"/>
            <a:ext cx="2375535" cy="1964689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84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Necrotising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pneumonia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0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Infarcts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Vasculitis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Mycobacteria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25" dirty="0">
                <a:solidFill>
                  <a:srgbClr val="404040"/>
                </a:solidFill>
                <a:latin typeface="Calibri"/>
                <a:cs typeface="Calibri"/>
              </a:rPr>
              <a:t>Tumours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Bronchocoeles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64523" y="469900"/>
            <a:ext cx="2741676" cy="2171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11315" y="1659763"/>
            <a:ext cx="2743200" cy="2173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29244" y="3638867"/>
            <a:ext cx="3203194" cy="2538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27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2891" y="1801684"/>
            <a:ext cx="4299585" cy="1835150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F76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Polypoid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mass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occluding L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main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 bronchus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Cough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Fever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ANCA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+ve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3118" y="1279525"/>
            <a:ext cx="2902966" cy="2300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37125" y="4140200"/>
            <a:ext cx="2741549" cy="2171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34401" y="4138676"/>
            <a:ext cx="2743200" cy="2173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1831975"/>
            <a:ext cx="3764915" cy="123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F74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Persistent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nodule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right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lower</a:t>
            </a:r>
            <a:r>
              <a:rPr sz="20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lobe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19800" y="1825625"/>
            <a:ext cx="2895854" cy="3260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9097" y="1485074"/>
            <a:ext cx="3845941" cy="4329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78553" y="477266"/>
            <a:ext cx="2682621" cy="3020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39001" y="2663253"/>
            <a:ext cx="3121025" cy="35137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19723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5" dirty="0">
                <a:latin typeface="Calibri-Light"/>
                <a:cs typeface="Calibri-Light"/>
              </a:rPr>
              <a:t>Amyloid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4652010" cy="268922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May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occur as part of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generalised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amyloidosis  or as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isolated</a:t>
            </a:r>
            <a:r>
              <a:rPr sz="20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disease.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Isolated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tumour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like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nodules</a:t>
            </a:r>
            <a:endParaRPr sz="2000">
              <a:latin typeface="Calibri"/>
              <a:cs typeface="Calibri"/>
            </a:endParaRPr>
          </a:p>
          <a:p>
            <a:pPr marL="12700" marR="126364">
              <a:lnSpc>
                <a:spcPts val="2160"/>
              </a:lnSpc>
              <a:spcBef>
                <a:spcPts val="142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Amorphous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eosinophilic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material. Giant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cell  reaction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Mostly light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chain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Some senile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type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transthyretin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6000" y="477901"/>
            <a:ext cx="3352800" cy="2425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33105" y="4724374"/>
            <a:ext cx="2614295" cy="1958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0" y="3250310"/>
            <a:ext cx="2736850" cy="2260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7627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0" dirty="0">
                <a:latin typeface="Calibri-Light"/>
                <a:cs typeface="Calibri-Light"/>
              </a:rPr>
              <a:t>INTERSTITIAL </a:t>
            </a:r>
            <a:r>
              <a:rPr sz="4800" spc="-65" dirty="0">
                <a:latin typeface="Calibri-Light"/>
                <a:cs typeface="Calibri-Light"/>
              </a:rPr>
              <a:t>LUNG</a:t>
            </a:r>
            <a:r>
              <a:rPr sz="4800" spc="-145" dirty="0">
                <a:latin typeface="Calibri-Light"/>
                <a:cs typeface="Calibri-Light"/>
              </a:rPr>
              <a:t> </a:t>
            </a:r>
            <a:r>
              <a:rPr sz="4800" spc="-55" dirty="0">
                <a:latin typeface="Calibri-Light"/>
                <a:cs typeface="Calibri-Light"/>
              </a:rPr>
              <a:t>DISEASE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2735961"/>
            <a:ext cx="4185920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Atypical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types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get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biopsied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have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atypical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histology!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6324" y="1831975"/>
            <a:ext cx="55060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133340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Ma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y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diag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ose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20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adiol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gi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al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y	UIP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97548" y="2735961"/>
            <a:ext cx="5029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NSIP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6324" y="3641216"/>
            <a:ext cx="5845175" cy="1235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86385" algn="r">
              <a:lnSpc>
                <a:spcPts val="2280"/>
              </a:lnSpc>
              <a:spcBef>
                <a:spcPts val="100"/>
              </a:spcBef>
            </a:pP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AA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16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Often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have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describe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pattern rather</a:t>
            </a:r>
            <a:r>
              <a:rPr sz="20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than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give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specific diagnostic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entity</a:t>
            </a: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40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Ot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h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2000" spc="-4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32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latin typeface="Calibri-Light"/>
                <a:cs typeface="Calibri-Light"/>
              </a:rPr>
              <a:t>13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684756"/>
            <a:ext cx="2923540" cy="1382395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13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M44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SOB.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Reticular change on</a:t>
            </a:r>
            <a:r>
              <a:rPr sz="2000" spc="-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57111" y="1825599"/>
            <a:ext cx="5233797" cy="41471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6813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</a:t>
            </a:r>
            <a:r>
              <a:rPr spc="-10" dirty="0"/>
              <a:t>l</a:t>
            </a:r>
            <a:r>
              <a:rPr dirty="0"/>
              <a:t>eu</a:t>
            </a:r>
            <a:r>
              <a:rPr spc="-40" dirty="0"/>
              <a:t>r</a:t>
            </a:r>
            <a:r>
              <a:rPr dirty="0"/>
              <a:t>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6324" y="2735961"/>
            <a:ext cx="150114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Pattern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296600"/>
              </a:lnSpc>
              <a:spcBef>
                <a:spcPts val="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H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2000" spc="-4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eneity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Distribution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22948" y="890142"/>
            <a:ext cx="3565271" cy="2824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48626" y="3868435"/>
            <a:ext cx="3673855" cy="2910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9801" y="1854238"/>
            <a:ext cx="4038600" cy="4516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9925" y="1920290"/>
            <a:ext cx="4038600" cy="4162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14154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</a:t>
            </a:r>
            <a:r>
              <a:rPr spc="-10" dirty="0"/>
              <a:t>n</a:t>
            </a:r>
            <a:r>
              <a:rPr spc="-5" dirty="0"/>
              <a:t>fla</a:t>
            </a:r>
            <a:r>
              <a:rPr spc="-15" dirty="0"/>
              <a:t>m</a:t>
            </a:r>
            <a:r>
              <a:rPr dirty="0"/>
              <a:t>m</a:t>
            </a:r>
            <a:r>
              <a:rPr spc="-30" dirty="0"/>
              <a:t>a</a:t>
            </a:r>
            <a:r>
              <a:rPr dirty="0"/>
              <a:t>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6324" y="2735961"/>
            <a:ext cx="1885950" cy="1236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Fibrosis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Epithelial</a:t>
            </a:r>
            <a:r>
              <a:rPr sz="20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changes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03315" y="2111692"/>
            <a:ext cx="4578223" cy="3627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47758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00" dirty="0">
                <a:latin typeface="Calibri-Light"/>
                <a:cs typeface="Calibri-Light"/>
              </a:rPr>
              <a:t>UIP, </a:t>
            </a:r>
            <a:r>
              <a:rPr sz="4800" spc="-55" dirty="0">
                <a:latin typeface="Calibri-Light"/>
                <a:cs typeface="Calibri-Light"/>
              </a:rPr>
              <a:t>Idiopathic</a:t>
            </a:r>
            <a:r>
              <a:rPr sz="4800" spc="-45" dirty="0">
                <a:latin typeface="Calibri-Light"/>
                <a:cs typeface="Calibri-Light"/>
              </a:rPr>
              <a:t> </a:t>
            </a:r>
            <a:r>
              <a:rPr sz="4800" spc="-40" dirty="0">
                <a:latin typeface="Calibri-Light"/>
                <a:cs typeface="Calibri-Light"/>
              </a:rPr>
              <a:t>pulm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32322" y="1079246"/>
            <a:ext cx="321945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60"/>
              </a:lnSpc>
            </a:pPr>
            <a:r>
              <a:rPr sz="4800" spc="-40" dirty="0">
                <a:solidFill>
                  <a:srgbClr val="404040"/>
                </a:solidFill>
                <a:latin typeface="Calibri-Light"/>
                <a:cs typeface="Calibri-Light"/>
              </a:rPr>
              <a:t>onary</a:t>
            </a:r>
            <a:r>
              <a:rPr sz="4800" spc="-145" dirty="0">
                <a:solidFill>
                  <a:srgbClr val="404040"/>
                </a:solidFill>
                <a:latin typeface="Calibri-Light"/>
                <a:cs typeface="Calibri-Light"/>
              </a:rPr>
              <a:t> </a:t>
            </a:r>
            <a:r>
              <a:rPr sz="4800" spc="-60" dirty="0">
                <a:solidFill>
                  <a:srgbClr val="404040"/>
                </a:solidFill>
                <a:latin typeface="Calibri-Light"/>
                <a:cs typeface="Calibri-Light"/>
              </a:rPr>
              <a:t>fibrosis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6324" y="1684756"/>
            <a:ext cx="4383405" cy="3013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6205">
              <a:lnSpc>
                <a:spcPct val="148500"/>
              </a:lnSpc>
              <a:spcBef>
                <a:spcPts val="10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Subpleural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paraseptal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predominance  </a:t>
            </a:r>
            <a:r>
              <a:rPr sz="2000" spc="-25" dirty="0">
                <a:solidFill>
                  <a:srgbClr val="404040"/>
                </a:solidFill>
                <a:latin typeface="Calibri"/>
                <a:cs typeface="Calibri"/>
              </a:rPr>
              <a:t>Patchy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parenchymal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involvement</a:t>
            </a:r>
            <a:endParaRPr sz="2000">
              <a:latin typeface="Calibri"/>
              <a:cs typeface="Calibri"/>
            </a:endParaRPr>
          </a:p>
          <a:p>
            <a:pPr marL="12700" marR="275590">
              <a:lnSpc>
                <a:spcPts val="2160"/>
              </a:lnSpc>
              <a:spcBef>
                <a:spcPts val="142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Fibrosis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leading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loss of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architecture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honeycombing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Fibroblastic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foci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Mild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moderate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interstitial</a:t>
            </a:r>
            <a:r>
              <a:rPr sz="20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inflammation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Absence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any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other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causal</a:t>
            </a:r>
            <a:r>
              <a:rPr sz="20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feature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18301" y="2136394"/>
            <a:ext cx="4937125" cy="3442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0" y="1346961"/>
            <a:ext cx="3060700" cy="265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8597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5" dirty="0">
                <a:latin typeface="Calibri-Light"/>
                <a:cs typeface="Calibri-Light"/>
              </a:rPr>
              <a:t>U</a:t>
            </a:r>
            <a:r>
              <a:rPr sz="4800" spc="-45" dirty="0">
                <a:latin typeface="Calibri-Light"/>
                <a:cs typeface="Calibri-Light"/>
              </a:rPr>
              <a:t>I</a:t>
            </a:r>
            <a:r>
              <a:rPr sz="4800" dirty="0">
                <a:latin typeface="Calibri-Light"/>
                <a:cs typeface="Calibri-Light"/>
              </a:rPr>
              <a:t>P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34677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Secondary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changes –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non</a:t>
            </a:r>
            <a:r>
              <a:rPr sz="2000" spc="-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specific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6002" y="3017901"/>
            <a:ext cx="3128010" cy="131826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84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Pneumocyte</a:t>
            </a:r>
            <a:r>
              <a:rPr sz="18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hyperplasia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0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Mucin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debris in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air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spaces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Thickened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vessel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walls</a:t>
            </a:r>
            <a:endParaRPr sz="18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5"/>
              </a:spcBef>
              <a:buClr>
                <a:srgbClr val="E38312"/>
              </a:buClr>
              <a:buChar char="◦"/>
              <a:tabLst>
                <a:tab pos="195580" algn="l"/>
              </a:tabLst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Smooth muscle cell</a:t>
            </a:r>
            <a:r>
              <a:rPr sz="18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hyperplasia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75096" y="1027811"/>
            <a:ext cx="4049903" cy="2685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80045" y="3848100"/>
            <a:ext cx="3289300" cy="246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3550" y="1504988"/>
            <a:ext cx="4648200" cy="4790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43700" y="1788032"/>
            <a:ext cx="4098798" cy="4224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76403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0" dirty="0">
                <a:latin typeface="Calibri-Light"/>
                <a:cs typeface="Calibri-Light"/>
              </a:rPr>
              <a:t>Fibrosing </a:t>
            </a:r>
            <a:r>
              <a:rPr sz="4800" spc="-65" dirty="0">
                <a:latin typeface="Calibri-Light"/>
                <a:cs typeface="Calibri-Light"/>
              </a:rPr>
              <a:t>organising</a:t>
            </a:r>
            <a:r>
              <a:rPr sz="4800" spc="-175" dirty="0">
                <a:latin typeface="Calibri-Light"/>
                <a:cs typeface="Calibri-Light"/>
              </a:rPr>
              <a:t> </a:t>
            </a:r>
            <a:r>
              <a:rPr sz="4800" spc="-45" dirty="0">
                <a:latin typeface="Calibri-Light"/>
                <a:cs typeface="Calibri-Light"/>
              </a:rPr>
              <a:t>pneumonia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1782178"/>
            <a:ext cx="4038600" cy="4162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8200" y="1782178"/>
            <a:ext cx="4038600" cy="4162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1831975"/>
            <a:ext cx="203708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F53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SOBOE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485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Pernicious</a:t>
            </a:r>
            <a:r>
              <a:rPr sz="2000" spc="-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anaemia 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Raynaud’s</a:t>
            </a:r>
            <a:r>
              <a:rPr sz="20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disease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70702" y="2247900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08055" y="4168647"/>
            <a:ext cx="8572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3944721"/>
            <a:ext cx="2978150" cy="1384300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Changes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throughou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48500"/>
              </a:lnSpc>
              <a:spcBef>
                <a:spcPts val="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Uniform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but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vary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intensity  Architecture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preserved.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96208" y="1690623"/>
            <a:ext cx="3487420" cy="2763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7809" y="1354963"/>
            <a:ext cx="2638425" cy="2090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36156" y="3113023"/>
            <a:ext cx="4037076" cy="3198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11303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5" dirty="0">
                <a:latin typeface="Calibri-Light"/>
                <a:cs typeface="Calibri-Light"/>
              </a:rPr>
              <a:t>NS</a:t>
            </a:r>
            <a:r>
              <a:rPr sz="4800" spc="-45" dirty="0">
                <a:latin typeface="Calibri-Light"/>
                <a:cs typeface="Calibri-Light"/>
              </a:rPr>
              <a:t>I</a:t>
            </a:r>
            <a:r>
              <a:rPr sz="4800" dirty="0">
                <a:latin typeface="Calibri-Light"/>
                <a:cs typeface="Calibri-Light"/>
              </a:rPr>
              <a:t>P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684756"/>
            <a:ext cx="4825365" cy="2109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8500"/>
              </a:lnSpc>
              <a:spcBef>
                <a:spcPts val="100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Interstitial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pneumonia lacking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specific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features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Multifactorial</a:t>
            </a:r>
            <a:endParaRPr sz="2000">
              <a:latin typeface="Calibri"/>
              <a:cs typeface="Calibri"/>
            </a:endParaRPr>
          </a:p>
          <a:p>
            <a:pPr marL="12700" marR="114300">
              <a:lnSpc>
                <a:spcPts val="2160"/>
              </a:lnSpc>
              <a:spcBef>
                <a:spcPts val="142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Common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histological pattern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an number of  connective tissues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disease.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Defines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pattern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or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category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disease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6000" y="1690751"/>
            <a:ext cx="5741797" cy="3820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4452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0" dirty="0">
                <a:latin typeface="Calibri-Light"/>
                <a:cs typeface="Calibri-Light"/>
              </a:rPr>
              <a:t>NSIP </a:t>
            </a:r>
            <a:r>
              <a:rPr sz="4800" dirty="0">
                <a:latin typeface="Calibri-Light"/>
                <a:cs typeface="Calibri-Light"/>
              </a:rPr>
              <a:t>– </a:t>
            </a:r>
            <a:r>
              <a:rPr sz="4800" spc="-50" dirty="0">
                <a:latin typeface="Calibri-Light"/>
                <a:cs typeface="Calibri-Light"/>
              </a:rPr>
              <a:t>Cellular </a:t>
            </a:r>
            <a:r>
              <a:rPr sz="4800" spc="-35" dirty="0">
                <a:latin typeface="Calibri-Light"/>
                <a:cs typeface="Calibri-Light"/>
              </a:rPr>
              <a:t>and</a:t>
            </a:r>
            <a:r>
              <a:rPr sz="4800" spc="-335" dirty="0">
                <a:latin typeface="Calibri-Light"/>
                <a:cs typeface="Calibri-Light"/>
              </a:rPr>
              <a:t> </a:t>
            </a:r>
            <a:r>
              <a:rPr sz="4800" spc="-60" dirty="0">
                <a:latin typeface="Calibri-Light"/>
                <a:cs typeface="Calibri-Light"/>
              </a:rPr>
              <a:t>Fibrotic</a:t>
            </a:r>
            <a:endParaRPr sz="4800">
              <a:latin typeface="Calibri-Light"/>
              <a:cs typeface="Calibri-Light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90612" y="1839976"/>
          <a:ext cx="10058400" cy="2929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9200"/>
                <a:gridCol w="5029200"/>
              </a:tblGrid>
              <a:tr h="37020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Cellular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Fibrotic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Diffuse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involvement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affected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parenchyma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Diffuse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involvement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affected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parenchyma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Moderate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chronic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interstitial</a:t>
                      </a:r>
                      <a:r>
                        <a:rPr sz="18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inflammation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Mild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moderate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chronic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interstitial</a:t>
                      </a:r>
                      <a:r>
                        <a:rPr sz="18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inflammation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Little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or no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fibrosis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Variable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degree of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interstitial</a:t>
                      </a:r>
                      <a:r>
                        <a:rPr sz="18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fibrosis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Preservation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of alveolar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architecture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4615" marR="8001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Little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loss of alveolar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architecture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no honey 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combing)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35000"/>
            <a:ext cx="68922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70" dirty="0">
                <a:latin typeface="Calibri-Light"/>
                <a:cs typeface="Calibri-Light"/>
              </a:rPr>
              <a:t>Interstitial </a:t>
            </a:r>
            <a:r>
              <a:rPr sz="4800" spc="-45" dirty="0">
                <a:latin typeface="Calibri-Light"/>
                <a:cs typeface="Calibri-Light"/>
              </a:rPr>
              <a:t>Disease</a:t>
            </a:r>
            <a:r>
              <a:rPr sz="4800" spc="-120" dirty="0">
                <a:latin typeface="Calibri-Light"/>
                <a:cs typeface="Calibri-Light"/>
              </a:rPr>
              <a:t> </a:t>
            </a:r>
            <a:r>
              <a:rPr sz="4800" spc="-50" dirty="0">
                <a:latin typeface="Calibri-Light"/>
                <a:cs typeface="Calibri-Light"/>
              </a:rPr>
              <a:t>Algorithm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1183639"/>
            <a:ext cx="1924685" cy="640080"/>
          </a:xfrm>
          <a:custGeom>
            <a:avLst/>
            <a:gdLst/>
            <a:ahLst/>
            <a:cxnLst/>
            <a:rect l="l" t="t" r="r" b="b"/>
            <a:pathLst>
              <a:path w="1924685" h="640080">
                <a:moveTo>
                  <a:pt x="0" y="640079"/>
                </a:moveTo>
                <a:lnTo>
                  <a:pt x="1924431" y="640079"/>
                </a:lnTo>
                <a:lnTo>
                  <a:pt x="1924431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62630" y="1183639"/>
            <a:ext cx="5086350" cy="640080"/>
          </a:xfrm>
          <a:custGeom>
            <a:avLst/>
            <a:gdLst/>
            <a:ahLst/>
            <a:cxnLst/>
            <a:rect l="l" t="t" r="r" b="b"/>
            <a:pathLst>
              <a:path w="5086350" h="640080">
                <a:moveTo>
                  <a:pt x="0" y="640079"/>
                </a:moveTo>
                <a:lnTo>
                  <a:pt x="5085969" y="640079"/>
                </a:lnTo>
                <a:lnTo>
                  <a:pt x="5085969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48600" y="1183639"/>
            <a:ext cx="3505200" cy="640080"/>
          </a:xfrm>
          <a:custGeom>
            <a:avLst/>
            <a:gdLst/>
            <a:ahLst/>
            <a:cxnLst/>
            <a:rect l="l" t="t" r="r" b="b"/>
            <a:pathLst>
              <a:path w="3505200" h="640080">
                <a:moveTo>
                  <a:pt x="0" y="640079"/>
                </a:moveTo>
                <a:lnTo>
                  <a:pt x="3505200" y="640079"/>
                </a:lnTo>
                <a:lnTo>
                  <a:pt x="350520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" y="1823720"/>
            <a:ext cx="1924685" cy="640080"/>
          </a:xfrm>
          <a:custGeom>
            <a:avLst/>
            <a:gdLst/>
            <a:ahLst/>
            <a:cxnLst/>
            <a:rect l="l" t="t" r="r" b="b"/>
            <a:pathLst>
              <a:path w="1924685" h="640080">
                <a:moveTo>
                  <a:pt x="0" y="640079"/>
                </a:moveTo>
                <a:lnTo>
                  <a:pt x="1924431" y="640079"/>
                </a:lnTo>
                <a:lnTo>
                  <a:pt x="1924431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62630" y="1823720"/>
            <a:ext cx="5086350" cy="640080"/>
          </a:xfrm>
          <a:custGeom>
            <a:avLst/>
            <a:gdLst/>
            <a:ahLst/>
            <a:cxnLst/>
            <a:rect l="l" t="t" r="r" b="b"/>
            <a:pathLst>
              <a:path w="5086350" h="640080">
                <a:moveTo>
                  <a:pt x="0" y="640079"/>
                </a:moveTo>
                <a:lnTo>
                  <a:pt x="5085969" y="640079"/>
                </a:lnTo>
                <a:lnTo>
                  <a:pt x="5085969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48600" y="1823720"/>
            <a:ext cx="3505200" cy="640080"/>
          </a:xfrm>
          <a:custGeom>
            <a:avLst/>
            <a:gdLst/>
            <a:ahLst/>
            <a:cxnLst/>
            <a:rect l="l" t="t" r="r" b="b"/>
            <a:pathLst>
              <a:path w="3505200" h="640080">
                <a:moveTo>
                  <a:pt x="0" y="640079"/>
                </a:moveTo>
                <a:lnTo>
                  <a:pt x="3505200" y="640079"/>
                </a:lnTo>
                <a:lnTo>
                  <a:pt x="350520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00" y="2463800"/>
            <a:ext cx="1924685" cy="370840"/>
          </a:xfrm>
          <a:custGeom>
            <a:avLst/>
            <a:gdLst/>
            <a:ahLst/>
            <a:cxnLst/>
            <a:rect l="l" t="t" r="r" b="b"/>
            <a:pathLst>
              <a:path w="1924685" h="370839">
                <a:moveTo>
                  <a:pt x="0" y="370839"/>
                </a:moveTo>
                <a:lnTo>
                  <a:pt x="1924431" y="370839"/>
                </a:lnTo>
                <a:lnTo>
                  <a:pt x="1924431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62630" y="2463800"/>
            <a:ext cx="5086350" cy="370840"/>
          </a:xfrm>
          <a:custGeom>
            <a:avLst/>
            <a:gdLst/>
            <a:ahLst/>
            <a:cxnLst/>
            <a:rect l="l" t="t" r="r" b="b"/>
            <a:pathLst>
              <a:path w="5086350" h="370839">
                <a:moveTo>
                  <a:pt x="0" y="370839"/>
                </a:moveTo>
                <a:lnTo>
                  <a:pt x="5085969" y="370839"/>
                </a:lnTo>
                <a:lnTo>
                  <a:pt x="50859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48600" y="2463800"/>
            <a:ext cx="3505200" cy="370840"/>
          </a:xfrm>
          <a:custGeom>
            <a:avLst/>
            <a:gdLst/>
            <a:ahLst/>
            <a:cxnLst/>
            <a:rect l="l" t="t" r="r" b="b"/>
            <a:pathLst>
              <a:path w="3505200" h="370839">
                <a:moveTo>
                  <a:pt x="0" y="370839"/>
                </a:moveTo>
                <a:lnTo>
                  <a:pt x="3505200" y="370839"/>
                </a:lnTo>
                <a:lnTo>
                  <a:pt x="350520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8200" y="2834639"/>
            <a:ext cx="1924685" cy="370840"/>
          </a:xfrm>
          <a:custGeom>
            <a:avLst/>
            <a:gdLst/>
            <a:ahLst/>
            <a:cxnLst/>
            <a:rect l="l" t="t" r="r" b="b"/>
            <a:pathLst>
              <a:path w="1924685" h="370839">
                <a:moveTo>
                  <a:pt x="0" y="370839"/>
                </a:moveTo>
                <a:lnTo>
                  <a:pt x="1924431" y="370839"/>
                </a:lnTo>
                <a:lnTo>
                  <a:pt x="1924431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62630" y="2834639"/>
            <a:ext cx="5086350" cy="370840"/>
          </a:xfrm>
          <a:custGeom>
            <a:avLst/>
            <a:gdLst/>
            <a:ahLst/>
            <a:cxnLst/>
            <a:rect l="l" t="t" r="r" b="b"/>
            <a:pathLst>
              <a:path w="5086350" h="370839">
                <a:moveTo>
                  <a:pt x="0" y="370839"/>
                </a:moveTo>
                <a:lnTo>
                  <a:pt x="5085969" y="370839"/>
                </a:lnTo>
                <a:lnTo>
                  <a:pt x="50859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48600" y="2834639"/>
            <a:ext cx="3505200" cy="370840"/>
          </a:xfrm>
          <a:custGeom>
            <a:avLst/>
            <a:gdLst/>
            <a:ahLst/>
            <a:cxnLst/>
            <a:rect l="l" t="t" r="r" b="b"/>
            <a:pathLst>
              <a:path w="3505200" h="370839">
                <a:moveTo>
                  <a:pt x="0" y="370839"/>
                </a:moveTo>
                <a:lnTo>
                  <a:pt x="3505200" y="370839"/>
                </a:lnTo>
                <a:lnTo>
                  <a:pt x="350520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8200" y="3205479"/>
            <a:ext cx="1924685" cy="370840"/>
          </a:xfrm>
          <a:custGeom>
            <a:avLst/>
            <a:gdLst/>
            <a:ahLst/>
            <a:cxnLst/>
            <a:rect l="l" t="t" r="r" b="b"/>
            <a:pathLst>
              <a:path w="1924685" h="370839">
                <a:moveTo>
                  <a:pt x="0" y="370839"/>
                </a:moveTo>
                <a:lnTo>
                  <a:pt x="1924431" y="370839"/>
                </a:lnTo>
                <a:lnTo>
                  <a:pt x="1924431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62630" y="3205479"/>
            <a:ext cx="5086350" cy="370840"/>
          </a:xfrm>
          <a:custGeom>
            <a:avLst/>
            <a:gdLst/>
            <a:ahLst/>
            <a:cxnLst/>
            <a:rect l="l" t="t" r="r" b="b"/>
            <a:pathLst>
              <a:path w="5086350" h="370839">
                <a:moveTo>
                  <a:pt x="0" y="370839"/>
                </a:moveTo>
                <a:lnTo>
                  <a:pt x="5085969" y="370839"/>
                </a:lnTo>
                <a:lnTo>
                  <a:pt x="50859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48600" y="3205479"/>
            <a:ext cx="3505200" cy="370840"/>
          </a:xfrm>
          <a:custGeom>
            <a:avLst/>
            <a:gdLst/>
            <a:ahLst/>
            <a:cxnLst/>
            <a:rect l="l" t="t" r="r" b="b"/>
            <a:pathLst>
              <a:path w="3505200" h="370839">
                <a:moveTo>
                  <a:pt x="0" y="370839"/>
                </a:moveTo>
                <a:lnTo>
                  <a:pt x="3505200" y="370839"/>
                </a:lnTo>
                <a:lnTo>
                  <a:pt x="350520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8200" y="3576320"/>
            <a:ext cx="1924685" cy="640080"/>
          </a:xfrm>
          <a:custGeom>
            <a:avLst/>
            <a:gdLst/>
            <a:ahLst/>
            <a:cxnLst/>
            <a:rect l="l" t="t" r="r" b="b"/>
            <a:pathLst>
              <a:path w="1924685" h="640079">
                <a:moveTo>
                  <a:pt x="0" y="640079"/>
                </a:moveTo>
                <a:lnTo>
                  <a:pt x="1924431" y="640079"/>
                </a:lnTo>
                <a:lnTo>
                  <a:pt x="1924431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62630" y="3576320"/>
            <a:ext cx="5086350" cy="640080"/>
          </a:xfrm>
          <a:custGeom>
            <a:avLst/>
            <a:gdLst/>
            <a:ahLst/>
            <a:cxnLst/>
            <a:rect l="l" t="t" r="r" b="b"/>
            <a:pathLst>
              <a:path w="5086350" h="640079">
                <a:moveTo>
                  <a:pt x="0" y="640079"/>
                </a:moveTo>
                <a:lnTo>
                  <a:pt x="5085969" y="640079"/>
                </a:lnTo>
                <a:lnTo>
                  <a:pt x="5085969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48600" y="3576320"/>
            <a:ext cx="3505200" cy="640080"/>
          </a:xfrm>
          <a:custGeom>
            <a:avLst/>
            <a:gdLst/>
            <a:ahLst/>
            <a:cxnLst/>
            <a:rect l="l" t="t" r="r" b="b"/>
            <a:pathLst>
              <a:path w="3505200" h="640079">
                <a:moveTo>
                  <a:pt x="0" y="640079"/>
                </a:moveTo>
                <a:lnTo>
                  <a:pt x="3505200" y="640079"/>
                </a:lnTo>
                <a:lnTo>
                  <a:pt x="350520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8200" y="4216400"/>
            <a:ext cx="1924685" cy="370840"/>
          </a:xfrm>
          <a:custGeom>
            <a:avLst/>
            <a:gdLst/>
            <a:ahLst/>
            <a:cxnLst/>
            <a:rect l="l" t="t" r="r" b="b"/>
            <a:pathLst>
              <a:path w="1924685" h="370839">
                <a:moveTo>
                  <a:pt x="0" y="370839"/>
                </a:moveTo>
                <a:lnTo>
                  <a:pt x="1924431" y="370839"/>
                </a:lnTo>
                <a:lnTo>
                  <a:pt x="1924431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62630" y="4216400"/>
            <a:ext cx="5086350" cy="370840"/>
          </a:xfrm>
          <a:custGeom>
            <a:avLst/>
            <a:gdLst/>
            <a:ahLst/>
            <a:cxnLst/>
            <a:rect l="l" t="t" r="r" b="b"/>
            <a:pathLst>
              <a:path w="5086350" h="370839">
                <a:moveTo>
                  <a:pt x="0" y="370839"/>
                </a:moveTo>
                <a:lnTo>
                  <a:pt x="5085969" y="370839"/>
                </a:lnTo>
                <a:lnTo>
                  <a:pt x="50859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48600" y="4216400"/>
            <a:ext cx="3505200" cy="370840"/>
          </a:xfrm>
          <a:custGeom>
            <a:avLst/>
            <a:gdLst/>
            <a:ahLst/>
            <a:cxnLst/>
            <a:rect l="l" t="t" r="r" b="b"/>
            <a:pathLst>
              <a:path w="3505200" h="370839">
                <a:moveTo>
                  <a:pt x="0" y="370839"/>
                </a:moveTo>
                <a:lnTo>
                  <a:pt x="3505200" y="370839"/>
                </a:lnTo>
                <a:lnTo>
                  <a:pt x="350520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8200" y="4587240"/>
            <a:ext cx="1924685" cy="640080"/>
          </a:xfrm>
          <a:custGeom>
            <a:avLst/>
            <a:gdLst/>
            <a:ahLst/>
            <a:cxnLst/>
            <a:rect l="l" t="t" r="r" b="b"/>
            <a:pathLst>
              <a:path w="1924685" h="640079">
                <a:moveTo>
                  <a:pt x="0" y="640080"/>
                </a:moveTo>
                <a:lnTo>
                  <a:pt x="1924431" y="640080"/>
                </a:lnTo>
                <a:lnTo>
                  <a:pt x="1924431" y="0"/>
                </a:lnTo>
                <a:lnTo>
                  <a:pt x="0" y="0"/>
                </a:lnTo>
                <a:lnTo>
                  <a:pt x="0" y="640080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62630" y="4587240"/>
            <a:ext cx="5086350" cy="640080"/>
          </a:xfrm>
          <a:custGeom>
            <a:avLst/>
            <a:gdLst/>
            <a:ahLst/>
            <a:cxnLst/>
            <a:rect l="l" t="t" r="r" b="b"/>
            <a:pathLst>
              <a:path w="5086350" h="640079">
                <a:moveTo>
                  <a:pt x="0" y="640080"/>
                </a:moveTo>
                <a:lnTo>
                  <a:pt x="5085969" y="640080"/>
                </a:lnTo>
                <a:lnTo>
                  <a:pt x="5085969" y="0"/>
                </a:lnTo>
                <a:lnTo>
                  <a:pt x="0" y="0"/>
                </a:lnTo>
                <a:lnTo>
                  <a:pt x="0" y="640080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48600" y="4587240"/>
            <a:ext cx="3505200" cy="640080"/>
          </a:xfrm>
          <a:custGeom>
            <a:avLst/>
            <a:gdLst/>
            <a:ahLst/>
            <a:cxnLst/>
            <a:rect l="l" t="t" r="r" b="b"/>
            <a:pathLst>
              <a:path w="3505200" h="640079">
                <a:moveTo>
                  <a:pt x="0" y="640080"/>
                </a:moveTo>
                <a:lnTo>
                  <a:pt x="3505200" y="640080"/>
                </a:lnTo>
                <a:lnTo>
                  <a:pt x="3505200" y="0"/>
                </a:lnTo>
                <a:lnTo>
                  <a:pt x="0" y="0"/>
                </a:lnTo>
                <a:lnTo>
                  <a:pt x="0" y="640080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8200" y="5227281"/>
            <a:ext cx="1924685" cy="370840"/>
          </a:xfrm>
          <a:custGeom>
            <a:avLst/>
            <a:gdLst/>
            <a:ahLst/>
            <a:cxnLst/>
            <a:rect l="l" t="t" r="r" b="b"/>
            <a:pathLst>
              <a:path w="1924685" h="370839">
                <a:moveTo>
                  <a:pt x="0" y="370840"/>
                </a:moveTo>
                <a:lnTo>
                  <a:pt x="1924431" y="370840"/>
                </a:lnTo>
                <a:lnTo>
                  <a:pt x="1924431" y="0"/>
                </a:lnTo>
                <a:lnTo>
                  <a:pt x="0" y="0"/>
                </a:lnTo>
                <a:lnTo>
                  <a:pt x="0" y="370840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62630" y="5227281"/>
            <a:ext cx="5086350" cy="370840"/>
          </a:xfrm>
          <a:custGeom>
            <a:avLst/>
            <a:gdLst/>
            <a:ahLst/>
            <a:cxnLst/>
            <a:rect l="l" t="t" r="r" b="b"/>
            <a:pathLst>
              <a:path w="5086350" h="370839">
                <a:moveTo>
                  <a:pt x="0" y="370840"/>
                </a:moveTo>
                <a:lnTo>
                  <a:pt x="5085969" y="370840"/>
                </a:lnTo>
                <a:lnTo>
                  <a:pt x="5085969" y="0"/>
                </a:lnTo>
                <a:lnTo>
                  <a:pt x="0" y="0"/>
                </a:lnTo>
                <a:lnTo>
                  <a:pt x="0" y="370840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48600" y="5227281"/>
            <a:ext cx="3505200" cy="370840"/>
          </a:xfrm>
          <a:custGeom>
            <a:avLst/>
            <a:gdLst/>
            <a:ahLst/>
            <a:cxnLst/>
            <a:rect l="l" t="t" r="r" b="b"/>
            <a:pathLst>
              <a:path w="3505200" h="370839">
                <a:moveTo>
                  <a:pt x="0" y="370840"/>
                </a:moveTo>
                <a:lnTo>
                  <a:pt x="3505200" y="370840"/>
                </a:lnTo>
                <a:lnTo>
                  <a:pt x="3505200" y="0"/>
                </a:lnTo>
                <a:lnTo>
                  <a:pt x="0" y="0"/>
                </a:lnTo>
                <a:lnTo>
                  <a:pt x="0" y="370840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8200" y="5598121"/>
            <a:ext cx="1924685" cy="370840"/>
          </a:xfrm>
          <a:custGeom>
            <a:avLst/>
            <a:gdLst/>
            <a:ahLst/>
            <a:cxnLst/>
            <a:rect l="l" t="t" r="r" b="b"/>
            <a:pathLst>
              <a:path w="1924685" h="370839">
                <a:moveTo>
                  <a:pt x="0" y="370839"/>
                </a:moveTo>
                <a:lnTo>
                  <a:pt x="1924431" y="370839"/>
                </a:lnTo>
                <a:lnTo>
                  <a:pt x="1924431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62630" y="5598121"/>
            <a:ext cx="5086350" cy="370840"/>
          </a:xfrm>
          <a:custGeom>
            <a:avLst/>
            <a:gdLst/>
            <a:ahLst/>
            <a:cxnLst/>
            <a:rect l="l" t="t" r="r" b="b"/>
            <a:pathLst>
              <a:path w="5086350" h="370839">
                <a:moveTo>
                  <a:pt x="0" y="370839"/>
                </a:moveTo>
                <a:lnTo>
                  <a:pt x="5085969" y="370839"/>
                </a:lnTo>
                <a:lnTo>
                  <a:pt x="50859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48600" y="5598121"/>
            <a:ext cx="3505200" cy="370840"/>
          </a:xfrm>
          <a:custGeom>
            <a:avLst/>
            <a:gdLst/>
            <a:ahLst/>
            <a:cxnLst/>
            <a:rect l="l" t="t" r="r" b="b"/>
            <a:pathLst>
              <a:path w="3505200" h="370839">
                <a:moveTo>
                  <a:pt x="0" y="370839"/>
                </a:moveTo>
                <a:lnTo>
                  <a:pt x="3505200" y="370839"/>
                </a:lnTo>
                <a:lnTo>
                  <a:pt x="350520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8200" y="5968962"/>
            <a:ext cx="1924685" cy="370840"/>
          </a:xfrm>
          <a:custGeom>
            <a:avLst/>
            <a:gdLst/>
            <a:ahLst/>
            <a:cxnLst/>
            <a:rect l="l" t="t" r="r" b="b"/>
            <a:pathLst>
              <a:path w="1924685" h="370839">
                <a:moveTo>
                  <a:pt x="0" y="370839"/>
                </a:moveTo>
                <a:lnTo>
                  <a:pt x="1924431" y="370839"/>
                </a:lnTo>
                <a:lnTo>
                  <a:pt x="1924431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62630" y="5968962"/>
            <a:ext cx="5086350" cy="370840"/>
          </a:xfrm>
          <a:custGeom>
            <a:avLst/>
            <a:gdLst/>
            <a:ahLst/>
            <a:cxnLst/>
            <a:rect l="l" t="t" r="r" b="b"/>
            <a:pathLst>
              <a:path w="5086350" h="370839">
                <a:moveTo>
                  <a:pt x="0" y="370839"/>
                </a:moveTo>
                <a:lnTo>
                  <a:pt x="5085969" y="370839"/>
                </a:lnTo>
                <a:lnTo>
                  <a:pt x="50859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48600" y="5968962"/>
            <a:ext cx="3505200" cy="370840"/>
          </a:xfrm>
          <a:custGeom>
            <a:avLst/>
            <a:gdLst/>
            <a:ahLst/>
            <a:cxnLst/>
            <a:rect l="l" t="t" r="r" b="b"/>
            <a:pathLst>
              <a:path w="3505200" h="370839">
                <a:moveTo>
                  <a:pt x="0" y="370839"/>
                </a:moveTo>
                <a:lnTo>
                  <a:pt x="3505200" y="370839"/>
                </a:lnTo>
                <a:lnTo>
                  <a:pt x="350520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E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8200" y="6339801"/>
            <a:ext cx="1924685" cy="370840"/>
          </a:xfrm>
          <a:custGeom>
            <a:avLst/>
            <a:gdLst/>
            <a:ahLst/>
            <a:cxnLst/>
            <a:rect l="l" t="t" r="r" b="b"/>
            <a:pathLst>
              <a:path w="1924685" h="370840">
                <a:moveTo>
                  <a:pt x="0" y="370839"/>
                </a:moveTo>
                <a:lnTo>
                  <a:pt x="1924431" y="370839"/>
                </a:lnTo>
                <a:lnTo>
                  <a:pt x="1924431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762630" y="6339801"/>
            <a:ext cx="5086350" cy="370840"/>
          </a:xfrm>
          <a:custGeom>
            <a:avLst/>
            <a:gdLst/>
            <a:ahLst/>
            <a:cxnLst/>
            <a:rect l="l" t="t" r="r" b="b"/>
            <a:pathLst>
              <a:path w="5086350" h="370840">
                <a:moveTo>
                  <a:pt x="0" y="370839"/>
                </a:moveTo>
                <a:lnTo>
                  <a:pt x="5085969" y="370839"/>
                </a:lnTo>
                <a:lnTo>
                  <a:pt x="50859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48600" y="6339801"/>
            <a:ext cx="3505200" cy="370840"/>
          </a:xfrm>
          <a:custGeom>
            <a:avLst/>
            <a:gdLst/>
            <a:ahLst/>
            <a:cxnLst/>
            <a:rect l="l" t="t" r="r" b="b"/>
            <a:pathLst>
              <a:path w="3505200" h="370840">
                <a:moveTo>
                  <a:pt x="0" y="370839"/>
                </a:moveTo>
                <a:lnTo>
                  <a:pt x="3505200" y="370839"/>
                </a:lnTo>
                <a:lnTo>
                  <a:pt x="350520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5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1850" y="1823720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1850" y="2463800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1850" y="2834639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31850" y="3205479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1850" y="3576320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1850" y="4216400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1850" y="4587240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1850" y="5227320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31850" y="5598121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31850" y="5968962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1850" y="6339801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38200" y="1177289"/>
            <a:ext cx="0" cy="5539740"/>
          </a:xfrm>
          <a:custGeom>
            <a:avLst/>
            <a:gdLst/>
            <a:ahLst/>
            <a:cxnLst/>
            <a:rect l="l" t="t" r="r" b="b"/>
            <a:pathLst>
              <a:path h="5539740">
                <a:moveTo>
                  <a:pt x="0" y="0"/>
                </a:moveTo>
                <a:lnTo>
                  <a:pt x="0" y="55397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353800" y="1177289"/>
            <a:ext cx="0" cy="5539740"/>
          </a:xfrm>
          <a:custGeom>
            <a:avLst/>
            <a:gdLst/>
            <a:ahLst/>
            <a:cxnLst/>
            <a:rect l="l" t="t" r="r" b="b"/>
            <a:pathLst>
              <a:path h="5539740">
                <a:moveTo>
                  <a:pt x="0" y="0"/>
                </a:moveTo>
                <a:lnTo>
                  <a:pt x="0" y="55397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31850" y="1183639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1850" y="6710641"/>
            <a:ext cx="10528300" cy="0"/>
          </a:xfrm>
          <a:custGeom>
            <a:avLst/>
            <a:gdLst/>
            <a:ahLst/>
            <a:cxnLst/>
            <a:rect l="l" t="t" r="r" b="b"/>
            <a:pathLst>
              <a:path w="10528300">
                <a:moveTo>
                  <a:pt x="0" y="0"/>
                </a:moveTo>
                <a:lnTo>
                  <a:pt x="10528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4" name="object 54"/>
          <p:cNvGraphicFramePr>
            <a:graphicFrameLocks noGrp="1"/>
          </p:cNvGraphicFramePr>
          <p:nvPr/>
        </p:nvGraphicFramePr>
        <p:xfrm>
          <a:off x="0" y="1183639"/>
          <a:ext cx="12193268" cy="5521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2885"/>
                <a:gridCol w="5086349"/>
                <a:gridCol w="4344034"/>
              </a:tblGrid>
              <a:tr h="640080">
                <a:tc>
                  <a:txBody>
                    <a:bodyPr/>
                    <a:lstStyle/>
                    <a:p>
                      <a:pPr marL="929005" marR="5867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Collagen 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edo</a:t>
                      </a:r>
                      <a:r>
                        <a:rPr sz="1800" b="1" spc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 marR="11804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Patchy,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subpleural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subseptal, loss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architecture, honey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combing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UIP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E38312"/>
                    </a:solidFill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chronic peribronchiolar inflammation</a:t>
                      </a:r>
                      <a:r>
                        <a:rPr sz="18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and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possible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granulomas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Chronic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EAA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D9CC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Stellate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peribronchiolar</a:t>
                      </a:r>
                      <a:r>
                        <a:rPr sz="18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scars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Burnt out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LCH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9ECE7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No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significant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architectural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distortion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Fibrotic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NSIP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D9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None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above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Unclassified</a:t>
                      </a:r>
                      <a:r>
                        <a:rPr sz="18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fibrosis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9ECE7"/>
                    </a:solidFill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 marL="929005" marR="5638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flam</a:t>
                      </a:r>
                      <a:r>
                        <a:rPr sz="1800" spc="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ry 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predominant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Peribronchiolar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granulomas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EAA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D9CC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Peribronchiolar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with eosinophils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LH</a:t>
                      </a:r>
                      <a:r>
                        <a:rPr sz="18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cell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LCH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9ECE7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 marR="86550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Peribronchiolar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intraluminal pigmented  Macrophages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Respiratory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bronchiolitis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D9CC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Mild, no specific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distribution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Cellular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NSIP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9ECE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Dense, no specific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distribution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Lymphoid interstitial</a:t>
                      </a:r>
                      <a:r>
                        <a:rPr sz="18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pneumonia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D9CC"/>
                    </a:solidFill>
                  </a:tcPr>
                </a:tc>
              </a:tr>
              <a:tr h="397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Non-necrotising granulomas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along</a:t>
                      </a:r>
                      <a:r>
                        <a:rPr sz="18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lymphatics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Sarcoidosis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9ECE7"/>
                    </a:solidFill>
                  </a:tcPr>
                </a:tc>
              </a:tr>
              <a:tr h="33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BC57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BC57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BC572C"/>
                    </a:solidFill>
                  </a:tcPr>
                </a:tc>
              </a:tr>
              <a:tr h="309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BC572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93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Hyaline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membranes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fibroblast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proliferation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BC572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93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DAD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BC572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15932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0" dirty="0">
                <a:latin typeface="Calibri-Light"/>
                <a:cs typeface="Calibri-Light"/>
              </a:rPr>
              <a:t>Case</a:t>
            </a:r>
            <a:r>
              <a:rPr sz="4800" spc="-175" dirty="0">
                <a:latin typeface="Calibri-Light"/>
                <a:cs typeface="Calibri-Light"/>
              </a:rPr>
              <a:t> </a:t>
            </a:r>
            <a:r>
              <a:rPr sz="4800" dirty="0">
                <a:latin typeface="Calibri-Light"/>
                <a:cs typeface="Calibri-Light"/>
              </a:rPr>
              <a:t>2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3143885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66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7130"/>
              </a:lnSpc>
              <a:spcBef>
                <a:spcPts val="101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Increasing shortness of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breath  Pleural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effusion.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24932" y="667004"/>
            <a:ext cx="2597785" cy="2047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0603" y="1825625"/>
            <a:ext cx="2973197" cy="2343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47792" y="3591877"/>
            <a:ext cx="3280410" cy="2585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24269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0" dirty="0">
                <a:latin typeface="Calibri-Light"/>
                <a:cs typeface="Calibri-Light"/>
              </a:rPr>
              <a:t>ILD </a:t>
            </a:r>
            <a:r>
              <a:rPr sz="4800" dirty="0">
                <a:latin typeface="Calibri-Light"/>
                <a:cs typeface="Calibri-Light"/>
              </a:rPr>
              <a:t>&amp;</a:t>
            </a:r>
            <a:r>
              <a:rPr sz="4800" spc="-275" dirty="0">
                <a:latin typeface="Calibri-Light"/>
                <a:cs typeface="Calibri-Light"/>
              </a:rPr>
              <a:t> </a:t>
            </a:r>
            <a:r>
              <a:rPr sz="4800" spc="-30" dirty="0">
                <a:latin typeface="Calibri-Light"/>
                <a:cs typeface="Calibri-Light"/>
              </a:rPr>
              <a:t>CTD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4011929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Pleural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involvement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Mixed patterns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B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cells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germinal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centres,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plasma</a:t>
            </a:r>
            <a:r>
              <a:rPr sz="20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cells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76542" y="2072767"/>
            <a:ext cx="4037076" cy="3198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1831975"/>
            <a:ext cx="189992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F45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RUL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wedge</a:t>
            </a:r>
            <a:r>
              <a:rPr sz="2000" spc="-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biopsy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?Fibrosis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72250" y="881113"/>
            <a:ext cx="4781550" cy="4924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5749" y="3343275"/>
            <a:ext cx="3086100" cy="2968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81376" y="484251"/>
            <a:ext cx="3138424" cy="2859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35286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Pleuro-parenchymal fibroelastosis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6324" y="2735961"/>
            <a:ext cx="5289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FE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07018" y="1395349"/>
            <a:ext cx="2748026" cy="2832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72200" y="3358578"/>
            <a:ext cx="2734818" cy="2818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95059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0" dirty="0">
                <a:latin typeface="Calibri-Light"/>
                <a:cs typeface="Calibri-Light"/>
              </a:rPr>
              <a:t>R20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4884" y="1684756"/>
            <a:ext cx="1706245" cy="228727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F76</a:t>
            </a:r>
            <a:endParaRPr sz="2000">
              <a:latin typeface="Calibri"/>
              <a:cs typeface="Calibri"/>
            </a:endParaRPr>
          </a:p>
          <a:p>
            <a:pPr marL="12700" marR="5080" indent="91440">
              <a:lnSpc>
                <a:spcPct val="148400"/>
              </a:lnSpc>
              <a:spcBef>
                <a:spcPts val="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Previous</a:t>
            </a:r>
            <a:r>
              <a:rPr sz="20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breast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Carcinoma 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Interstitial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shadowing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31938" y="365125"/>
            <a:ext cx="3398774" cy="3840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09948" y="2081148"/>
            <a:ext cx="3398774" cy="3840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8103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0" dirty="0">
                <a:latin typeface="Calibri-Light"/>
                <a:cs typeface="Calibri-Light"/>
              </a:rPr>
              <a:t>Langerhans </a:t>
            </a:r>
            <a:r>
              <a:rPr sz="4800" spc="-40" dirty="0">
                <a:latin typeface="Calibri-Light"/>
                <a:cs typeface="Calibri-Light"/>
              </a:rPr>
              <a:t>cell</a:t>
            </a:r>
            <a:r>
              <a:rPr sz="4800" spc="-204" dirty="0">
                <a:latin typeface="Calibri-Light"/>
                <a:cs typeface="Calibri-Light"/>
              </a:rPr>
              <a:t> </a:t>
            </a:r>
            <a:r>
              <a:rPr sz="4800" spc="-55" dirty="0">
                <a:latin typeface="Calibri-Light"/>
                <a:cs typeface="Calibri-Light"/>
              </a:rPr>
              <a:t>Histiocytosis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4722495" cy="341502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Early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lesions of Langerhans cells mingled with  eosinophils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Peribronchiolar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distribution</a:t>
            </a:r>
            <a:endParaRPr sz="2000">
              <a:latin typeface="Calibri"/>
              <a:cs typeface="Calibri"/>
            </a:endParaRPr>
          </a:p>
          <a:p>
            <a:pPr marL="12700" marR="922655">
              <a:lnSpc>
                <a:spcPts val="2160"/>
              </a:lnSpc>
              <a:spcBef>
                <a:spcPts val="142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May develop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small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cavities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or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cysts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pneumothorax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Progress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to stellate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fibrous</a:t>
            </a:r>
            <a:r>
              <a:rPr sz="20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scars</a:t>
            </a:r>
            <a:endParaRPr sz="2000">
              <a:latin typeface="Calibri"/>
              <a:cs typeface="Calibri"/>
            </a:endParaRPr>
          </a:p>
          <a:p>
            <a:pPr marL="12700" marR="834390">
              <a:lnSpc>
                <a:spcPts val="2160"/>
              </a:lnSpc>
              <a:spcBef>
                <a:spcPts val="1435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LC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eosinophils less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apparent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with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pigmented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macrophages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present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CD1a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S100</a:t>
            </a:r>
            <a:r>
              <a:rPr sz="20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positive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76640" y="577850"/>
            <a:ext cx="2857500" cy="284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84086" y="3415220"/>
            <a:ext cx="3668141" cy="2761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19164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Respiratory failure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6324" y="2735961"/>
            <a:ext cx="23799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Double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lung</a:t>
            </a:r>
            <a:r>
              <a:rPr sz="2000" spc="-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transplant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91885" y="1542503"/>
            <a:ext cx="3825366" cy="43066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3548" y="1825599"/>
            <a:ext cx="3415919" cy="38458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9675" y="857250"/>
            <a:ext cx="4238752" cy="4772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74263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5" dirty="0">
                <a:latin typeface="Calibri-Light"/>
                <a:cs typeface="Calibri-Light"/>
              </a:rPr>
              <a:t>Lymphangioleiomyomatosis(LA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82609" y="1079246"/>
            <a:ext cx="69151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60"/>
              </a:lnSpc>
            </a:pPr>
            <a:r>
              <a:rPr sz="4800" spc="-50" dirty="0">
                <a:solidFill>
                  <a:srgbClr val="404040"/>
                </a:solidFill>
                <a:latin typeface="Calibri-Light"/>
                <a:cs typeface="Calibri-Light"/>
              </a:rPr>
              <a:t>M</a:t>
            </a: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)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6324" y="1684756"/>
            <a:ext cx="4582795" cy="319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8500"/>
              </a:lnSpc>
              <a:spcBef>
                <a:spcPts val="100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Proliferation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 unusual smooth muscle cells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Largely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confined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women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Plump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spindle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shaped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cells</a:t>
            </a:r>
            <a:endParaRPr sz="2000">
              <a:latin typeface="Calibri"/>
              <a:cs typeface="Calibri"/>
            </a:endParaRPr>
          </a:p>
          <a:p>
            <a:pPr marL="12700" marR="884555">
              <a:lnSpc>
                <a:spcPct val="14850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Nodular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thickening of alveolar</a:t>
            </a:r>
            <a:r>
              <a:rPr sz="2000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walls  May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lead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honeycombing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SMA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+ve.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2/3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HMB-45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+ve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80322" y="1027938"/>
            <a:ext cx="3200400" cy="25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91222" y="3713162"/>
            <a:ext cx="3289300" cy="246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65906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0" dirty="0">
                <a:latin typeface="Calibri-Light"/>
                <a:cs typeface="Calibri-Light"/>
              </a:rPr>
              <a:t>Pulmonary </a:t>
            </a:r>
            <a:r>
              <a:rPr sz="4800" spc="-55" dirty="0">
                <a:latin typeface="Calibri-Light"/>
                <a:cs typeface="Calibri-Light"/>
              </a:rPr>
              <a:t>vascular</a:t>
            </a:r>
            <a:r>
              <a:rPr sz="4800" spc="-210" dirty="0">
                <a:latin typeface="Calibri-Light"/>
                <a:cs typeface="Calibri-Light"/>
              </a:rPr>
              <a:t> </a:t>
            </a:r>
            <a:r>
              <a:rPr sz="4800" spc="-45" dirty="0">
                <a:latin typeface="Calibri-Light"/>
                <a:cs typeface="Calibri-Light"/>
              </a:rPr>
              <a:t>disease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684756"/>
            <a:ext cx="3923665" cy="210947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F53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bilateral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lung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transplant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M44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Respiratory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failure.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Bilateral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lung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transplant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57590" y="802386"/>
            <a:ext cx="2848609" cy="2257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18122" y="3194494"/>
            <a:ext cx="4037076" cy="3198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6324" y="914146"/>
            <a:ext cx="334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2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21977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Differential</a:t>
            </a:r>
            <a:r>
              <a:rPr dirty="0"/>
              <a:t> </a:t>
            </a:r>
            <a:r>
              <a:rPr spc="-5" dirty="0"/>
              <a:t>diagnosis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76324" y="2735961"/>
            <a:ext cx="3599179" cy="1236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Adenocarcinoma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vs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Mesothelioma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Immuno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panels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211951" y="1839976"/>
          <a:ext cx="4936490" cy="31134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8245"/>
                <a:gridCol w="2468245"/>
              </a:tblGrid>
              <a:tr h="370205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Mesothelioma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Adenocarcinoma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CEA,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LeuM1,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Ber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EP4,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3980">
                        <a:lnSpc>
                          <a:spcPct val="100000"/>
                        </a:lnSpc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AUA-1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negative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CEA,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LeuM1,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Ber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EP4,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AUA-1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positive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980" marR="6908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EMA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membrane 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positivity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 marL="94615" marR="2076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EMA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cytoplasmic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 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cell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periphery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CK5/6,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3980" marR="614045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calretinin(nuclear),  thrombomodulin 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positive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Negative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17703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Plexiform</a:t>
            </a:r>
            <a:r>
              <a:rPr spc="-35" dirty="0"/>
              <a:t> </a:t>
            </a:r>
            <a:r>
              <a:rPr spc="-5" dirty="0"/>
              <a:t>lesions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6324" y="2735961"/>
            <a:ext cx="2562860" cy="1687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PPH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Liver</a:t>
            </a:r>
            <a:r>
              <a:rPr sz="2000" spc="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disease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Congenital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heart</a:t>
            </a:r>
            <a:r>
              <a:rPr sz="2000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disease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62320" y="1825561"/>
            <a:ext cx="5491480" cy="43514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58940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0" dirty="0">
                <a:latin typeface="Calibri-Light"/>
                <a:cs typeface="Calibri-Light"/>
              </a:rPr>
              <a:t>Pulmonary</a:t>
            </a:r>
            <a:r>
              <a:rPr sz="4800" spc="-165" dirty="0">
                <a:latin typeface="Calibri-Light"/>
                <a:cs typeface="Calibri-Light"/>
              </a:rPr>
              <a:t> </a:t>
            </a:r>
            <a:r>
              <a:rPr sz="4800" spc="-60" dirty="0">
                <a:latin typeface="Calibri-Light"/>
                <a:cs typeface="Calibri-Light"/>
              </a:rPr>
              <a:t>hypertension</a:t>
            </a:r>
            <a:endParaRPr sz="4800">
              <a:latin typeface="Calibri-Light"/>
              <a:cs typeface="Calibri-Light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90612" y="1839976"/>
          <a:ext cx="10057765" cy="4242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76645"/>
                <a:gridCol w="3881120"/>
              </a:tblGrid>
              <a:tr h="37020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Precapiilary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constrictive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8312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PPH,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CHD,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Portosytemic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shunt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liver,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Drugs,</a:t>
                      </a:r>
                      <a:r>
                        <a:rPr sz="18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HHTelangiectasia,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CTD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Plexogenic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Precapillary</a:t>
                      </a:r>
                      <a:r>
                        <a:rPr sz="18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hypoxic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High altitude,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COPD,</a:t>
                      </a:r>
                      <a:r>
                        <a:rPr sz="18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OSA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 marR="9906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Smooth muscle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extension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 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longitudinal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Precapillary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thromboembolic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CTEPH,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Parasites,</a:t>
                      </a:r>
                      <a:r>
                        <a:rPr sz="18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Tumour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Recanalisation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Capillary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Pulmonary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fibrosis,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Capillary</a:t>
                      </a:r>
                      <a:r>
                        <a:rPr sz="18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haemangiomatosis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Post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capillary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CE7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PVOD,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Left sided heart</a:t>
                      </a:r>
                      <a:r>
                        <a:rPr sz="18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disease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Venous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hypertrophy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D9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11468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0" dirty="0">
                <a:latin typeface="Calibri-Light"/>
                <a:cs typeface="Calibri-Light"/>
              </a:rPr>
              <a:t>M3</a:t>
            </a:r>
            <a:r>
              <a:rPr sz="4800" dirty="0">
                <a:latin typeface="Calibri-Light"/>
                <a:cs typeface="Calibri-Light"/>
              </a:rPr>
              <a:t>1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831975"/>
            <a:ext cx="4022725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Bilateral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lung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transplant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for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pulmonary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hypertension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92871" y="1006602"/>
            <a:ext cx="3360928" cy="2663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2822" y="2813176"/>
            <a:ext cx="4416298" cy="3498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00" y="1825688"/>
            <a:ext cx="5676900" cy="4497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44461" y="364997"/>
            <a:ext cx="4037076" cy="6397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97548" y="1831975"/>
            <a:ext cx="9626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Very</a:t>
            </a:r>
            <a:r>
              <a:rPr spc="-75" dirty="0"/>
              <a:t> </a:t>
            </a:r>
            <a:r>
              <a:rPr spc="-20" dirty="0"/>
              <a:t>rare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97548" y="2284602"/>
            <a:ext cx="4732020" cy="178371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440055">
              <a:lnSpc>
                <a:spcPts val="2160"/>
              </a:lnSpc>
              <a:spcBef>
                <a:spcPts val="375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Proliferation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 small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thin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walled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capillary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vessels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2160"/>
              </a:lnSpc>
              <a:spcBef>
                <a:spcPts val="139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CD34 immunostaining helpful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demonstrate 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 double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layer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 capillaries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alveolar</a:t>
            </a:r>
            <a:r>
              <a:rPr sz="20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walls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Overlap with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PVOD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7615" y="2091943"/>
            <a:ext cx="3792854" cy="300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20" dirty="0">
                <a:latin typeface="Calibri"/>
                <a:cs typeface="Calibri"/>
              </a:rPr>
              <a:t>Microvasculopathy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PCH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Centrilobular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pattern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Duplication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capillaries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914146"/>
            <a:ext cx="334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5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1684756"/>
            <a:ext cx="2566035" cy="183515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M46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Pulmonary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hypertension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Lung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transplant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4513" y="516381"/>
            <a:ext cx="3252342" cy="25769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00620" y="3093339"/>
            <a:ext cx="4037076" cy="3198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Veno </a:t>
            </a:r>
            <a:r>
              <a:rPr spc="-5" dirty="0"/>
              <a:t>occlusive disease </a:t>
            </a:r>
            <a:r>
              <a:rPr dirty="0"/>
              <a:t>and</a:t>
            </a:r>
            <a:r>
              <a:rPr spc="0" dirty="0"/>
              <a:t> </a:t>
            </a:r>
            <a:r>
              <a:rPr spc="-10" dirty="0"/>
              <a:t>microvascu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198210" y="1908301"/>
            <a:ext cx="775970" cy="1158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lop</a:t>
            </a:r>
            <a:r>
              <a:rPr sz="2000" spc="-2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h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y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4318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nary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6324" y="2735961"/>
            <a:ext cx="4078604" cy="19621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Cellular intimal thickening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 the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pulmo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veins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Not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age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related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sclerosis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Haemosiderin</a:t>
            </a:r>
            <a:r>
              <a:rPr sz="20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deposition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71642" y="1825625"/>
            <a:ext cx="3390772" cy="2686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62416" y="365125"/>
            <a:ext cx="3263646" cy="5338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24" y="914146"/>
            <a:ext cx="334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04040"/>
                </a:solidFill>
                <a:latin typeface="Calibri-Light"/>
                <a:cs typeface="Calibri-Light"/>
              </a:rPr>
              <a:t>9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324" y="1831975"/>
            <a:ext cx="2487930" cy="1687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F38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48500"/>
              </a:lnSpc>
              <a:spcBef>
                <a:spcPts val="1250"/>
              </a:spcBef>
            </a:pP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Bilateral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lung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transplant 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Productive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cough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82640" y="535940"/>
            <a:ext cx="3497834" cy="2771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30313" y="3307460"/>
            <a:ext cx="3375025" cy="2674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1831975"/>
            <a:ext cx="14630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Cystic</a:t>
            </a:r>
            <a:r>
              <a:rPr spc="-45" dirty="0"/>
              <a:t> </a:t>
            </a:r>
            <a:r>
              <a:rPr spc="-10" dirty="0"/>
              <a:t>Fibrosis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6324" y="2735961"/>
            <a:ext cx="8718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yloid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79775" y="1027811"/>
            <a:ext cx="4037076" cy="319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16723" y="2978086"/>
            <a:ext cx="4037076" cy="3198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3" y="1737867"/>
            <a:ext cx="9967595" cy="0"/>
          </a:xfrm>
          <a:custGeom>
            <a:avLst/>
            <a:gdLst/>
            <a:ahLst/>
            <a:cxnLst/>
            <a:rect l="l" t="t" r="r" b="b"/>
            <a:pathLst>
              <a:path w="9967595">
                <a:moveTo>
                  <a:pt x="0" y="0"/>
                </a:moveTo>
                <a:lnTo>
                  <a:pt x="9966972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4" y="914146"/>
            <a:ext cx="34607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0" dirty="0">
                <a:latin typeface="Calibri-Light"/>
                <a:cs typeface="Calibri-Light"/>
              </a:rPr>
              <a:t>Bronchiectasis</a:t>
            </a:r>
            <a:endParaRPr sz="4800">
              <a:latin typeface="Calibri-Light"/>
              <a:cs typeface="Calibr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24" y="1684756"/>
            <a:ext cx="4588510" cy="3465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4160">
              <a:lnSpc>
                <a:spcPct val="148500"/>
              </a:lnSpc>
              <a:spcBef>
                <a:spcPts val="100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Infection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measles, pertussis, adenovirus  Chemical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gases, gastric</a:t>
            </a:r>
            <a:r>
              <a:rPr sz="20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acid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2160"/>
              </a:lnSpc>
              <a:spcBef>
                <a:spcPts val="142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Obstruction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– </a:t>
            </a:r>
            <a:r>
              <a:rPr sz="2000" spc="-25" dirty="0">
                <a:solidFill>
                  <a:srgbClr val="404040"/>
                </a:solidFill>
                <a:latin typeface="Calibri"/>
                <a:cs typeface="Calibri"/>
              </a:rPr>
              <a:t>tumour,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foreign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body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extrinsic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nodes</a:t>
            </a:r>
            <a:endParaRPr sz="2000">
              <a:latin typeface="Calibri"/>
              <a:cs typeface="Calibri"/>
            </a:endParaRPr>
          </a:p>
          <a:p>
            <a:pPr marL="12700" marR="1322705">
              <a:lnSpc>
                <a:spcPts val="3560"/>
              </a:lnSpc>
              <a:spcBef>
                <a:spcPts val="284"/>
              </a:spcBef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Cystic fibrosis,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ciliary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dyskinesia 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Hypogammaglobulinaemia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Autoimmune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ABPA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5532" y="869543"/>
            <a:ext cx="3657600" cy="508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1839</Words>
  <Application>Microsoft Macintosh PowerPoint</Application>
  <PresentationFormat>Custom</PresentationFormat>
  <Paragraphs>641</Paragraphs>
  <Slides>103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Office Theme</vt:lpstr>
      <vt:lpstr>PowerPoint Presentation</vt:lpstr>
      <vt:lpstr>Pleural disease</vt:lpstr>
      <vt:lpstr>Pleural diseases</vt:lpstr>
      <vt:lpstr>Case 18,</vt:lpstr>
      <vt:lpstr>18</vt:lpstr>
      <vt:lpstr>Granulomas</vt:lpstr>
      <vt:lpstr>PowerPoint Presentation</vt:lpstr>
      <vt:lpstr>Case 2</vt:lpstr>
      <vt:lpstr>Differential diagnosis</vt:lpstr>
      <vt:lpstr>PowerPoint Presentation</vt:lpstr>
      <vt:lpstr>Mesothelioma vs Mesothelial hyperplasia</vt:lpstr>
      <vt:lpstr>PowerPoint Presentation</vt:lpstr>
      <vt:lpstr>Case 11</vt:lpstr>
      <vt:lpstr>Mesothelioma</vt:lpstr>
      <vt:lpstr>Case 29</vt:lpstr>
      <vt:lpstr>29</vt:lpstr>
      <vt:lpstr>PowerPoint Presentation</vt:lpstr>
      <vt:lpstr>Sarcomatoid mesothelioma</vt:lpstr>
      <vt:lpstr>Solitary fibrous tumour</vt:lpstr>
      <vt:lpstr>SFT – Immunohistochemistry</vt:lpstr>
      <vt:lpstr>PowerPoint Presentation</vt:lpstr>
      <vt:lpstr>LUNG TUMOURS</vt:lpstr>
      <vt:lpstr>WHO classification of lung tumours</vt:lpstr>
      <vt:lpstr>PowerPoint Presentation</vt:lpstr>
      <vt:lpstr>Organoid architecture</vt:lpstr>
      <vt:lpstr>PowerPoint Presentation</vt:lpstr>
      <vt:lpstr>Trabecular, mosaic patterns</vt:lpstr>
      <vt:lpstr>Co-existent sarcoidosi</vt:lpstr>
      <vt:lpstr>8,31</vt:lpstr>
      <vt:lpstr>PowerPoint Presentation</vt:lpstr>
      <vt:lpstr>PowerPoint Presentation</vt:lpstr>
      <vt:lpstr>Atypical carcinoid</vt:lpstr>
      <vt:lpstr>Case 4</vt:lpstr>
      <vt:lpstr>Small or medium round or elongated cells  Necrosis</vt:lpstr>
      <vt:lpstr>Small cell carcinoma</vt:lpstr>
      <vt:lpstr>Small cell immuno</vt:lpstr>
      <vt:lpstr>R8</vt:lpstr>
      <vt:lpstr>Squamous carcinoma</vt:lpstr>
      <vt:lpstr>21</vt:lpstr>
      <vt:lpstr>PowerPoint Presentation</vt:lpstr>
      <vt:lpstr>Pleomorphic/giant cell carcinoma</vt:lpstr>
      <vt:lpstr>16</vt:lpstr>
      <vt:lpstr>PowerPoint Presentation</vt:lpstr>
      <vt:lpstr>Adenocarcinoma</vt:lpstr>
      <vt:lpstr>Lepidic (BAC)</vt:lpstr>
      <vt:lpstr>TNM staging 8th edition</vt:lpstr>
      <vt:lpstr>22</vt:lpstr>
      <vt:lpstr>Hamartomas</vt:lpstr>
      <vt:lpstr>23/30</vt:lpstr>
      <vt:lpstr>Chondroid hamartoma/cho</vt:lpstr>
      <vt:lpstr>PowerPoint Presentation</vt:lpstr>
      <vt:lpstr>PowerPoint Presentation</vt:lpstr>
      <vt:lpstr>PowerPoint Presentation</vt:lpstr>
      <vt:lpstr>Tracheobronchial gland:Tumours of salivary gland type</vt:lpstr>
      <vt:lpstr>Mucoepidermoid  0.1%. Main airways</vt:lpstr>
      <vt:lpstr>Infections</vt:lpstr>
      <vt:lpstr>PowerPoint Presentation</vt:lpstr>
      <vt:lpstr>Tuberculosis</vt:lpstr>
      <vt:lpstr>Death one month post-lung transplant</vt:lpstr>
      <vt:lpstr>Opportunist infections</vt:lpstr>
      <vt:lpstr>19</vt:lpstr>
      <vt:lpstr>Cavities</vt:lpstr>
      <vt:lpstr>27</vt:lpstr>
      <vt:lpstr>PowerPoint Presentation</vt:lpstr>
      <vt:lpstr>PowerPoint Presentation</vt:lpstr>
      <vt:lpstr>Amyloid</vt:lpstr>
      <vt:lpstr>INTERSTITIAL LUNG DISEASE</vt:lpstr>
      <vt:lpstr>13</vt:lpstr>
      <vt:lpstr>Pleura</vt:lpstr>
      <vt:lpstr>Inflammation</vt:lpstr>
      <vt:lpstr>UIP, Idiopathic pulm</vt:lpstr>
      <vt:lpstr>UIP</vt:lpstr>
      <vt:lpstr>PowerPoint Presentation</vt:lpstr>
      <vt:lpstr>Fibrosing organising pneumonia</vt:lpstr>
      <vt:lpstr>PowerPoint Presentation</vt:lpstr>
      <vt:lpstr>PowerPoint Presentation</vt:lpstr>
      <vt:lpstr>NSIP</vt:lpstr>
      <vt:lpstr>NSIP – Cellular and Fibrotic</vt:lpstr>
      <vt:lpstr>Interstitial Disease Algorithm</vt:lpstr>
      <vt:lpstr>ILD &amp; CTD</vt:lpstr>
      <vt:lpstr>PowerPoint Presentation</vt:lpstr>
      <vt:lpstr>PowerPoint Presentation</vt:lpstr>
      <vt:lpstr>Pleuro-parenchymal fibroelastosis</vt:lpstr>
      <vt:lpstr>R20</vt:lpstr>
      <vt:lpstr>Langerhans cell Histiocytosis</vt:lpstr>
      <vt:lpstr>Respiratory failure</vt:lpstr>
      <vt:lpstr>PowerPoint Presentation</vt:lpstr>
      <vt:lpstr>Lymphangioleiomyomatosis(LA</vt:lpstr>
      <vt:lpstr>Pulmonary vascular disease</vt:lpstr>
      <vt:lpstr>Plexiform lesions</vt:lpstr>
      <vt:lpstr>Pulmonary hypertension</vt:lpstr>
      <vt:lpstr>M31</vt:lpstr>
      <vt:lpstr>PowerPoint Presentation</vt:lpstr>
      <vt:lpstr>Very rare</vt:lpstr>
      <vt:lpstr>PowerPoint Presentation</vt:lpstr>
      <vt:lpstr>Veno occlusive disease and microvascu</vt:lpstr>
      <vt:lpstr>PowerPoint Presentation</vt:lpstr>
      <vt:lpstr>Cystic Fibrosis</vt:lpstr>
      <vt:lpstr>Bronchiectasis</vt:lpstr>
      <vt:lpstr>Bronchiectaisis</vt:lpstr>
      <vt:lpstr>10 and 24</vt:lpstr>
      <vt:lpstr>PowerPoint Presentation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Pulmonary Pathology</dc:title>
  <dc:creator>Martin Goddard</dc:creator>
  <cp:lastModifiedBy>Vasi sundaresan</cp:lastModifiedBy>
  <cp:revision>1</cp:revision>
  <dcterms:created xsi:type="dcterms:W3CDTF">2020-02-25T06:03:00Z</dcterms:created>
  <dcterms:modified xsi:type="dcterms:W3CDTF">2020-02-25T06:03:48Z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2020-02-25T00:00:00Z</vt:filetime>
  </property>
</Properties>
</file>